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523" r:id="rId3"/>
    <p:sldId id="566" r:id="rId4"/>
    <p:sldId id="584" r:id="rId5"/>
    <p:sldId id="558" r:id="rId6"/>
    <p:sldId id="557" r:id="rId7"/>
    <p:sldId id="559" r:id="rId8"/>
    <p:sldId id="560" r:id="rId9"/>
    <p:sldId id="563" r:id="rId10"/>
    <p:sldId id="561" r:id="rId11"/>
    <p:sldId id="564" r:id="rId12"/>
    <p:sldId id="562" r:id="rId13"/>
    <p:sldId id="565" r:id="rId14"/>
    <p:sldId id="585" r:id="rId15"/>
    <p:sldId id="595" r:id="rId16"/>
    <p:sldId id="593" r:id="rId17"/>
    <p:sldId id="594" r:id="rId18"/>
    <p:sldId id="548" r:id="rId19"/>
    <p:sldId id="586" r:id="rId20"/>
    <p:sldId id="591" r:id="rId21"/>
    <p:sldId id="528" r:id="rId22"/>
    <p:sldId id="592" r:id="rId23"/>
    <p:sldId id="536" r:id="rId24"/>
    <p:sldId id="363" r:id="rId25"/>
    <p:sldId id="281" r:id="rId26"/>
    <p:sldId id="532" r:id="rId27"/>
    <p:sldId id="596" r:id="rId28"/>
    <p:sldId id="587" r:id="rId29"/>
    <p:sldId id="597" r:id="rId30"/>
    <p:sldId id="569" r:id="rId31"/>
    <p:sldId id="570" r:id="rId32"/>
    <p:sldId id="571" r:id="rId33"/>
    <p:sldId id="598" r:id="rId34"/>
    <p:sldId id="599" r:id="rId35"/>
    <p:sldId id="574" r:id="rId36"/>
    <p:sldId id="578" r:id="rId37"/>
    <p:sldId id="575" r:id="rId38"/>
    <p:sldId id="576" r:id="rId39"/>
    <p:sldId id="577" r:id="rId40"/>
    <p:sldId id="601" r:id="rId41"/>
    <p:sldId id="602" r:id="rId42"/>
    <p:sldId id="590" r:id="rId43"/>
    <p:sldId id="604" r:id="rId44"/>
    <p:sldId id="605" r:id="rId45"/>
    <p:sldId id="607" r:id="rId46"/>
    <p:sldId id="581" r:id="rId47"/>
    <p:sldId id="582" r:id="rId48"/>
    <p:sldId id="552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C69B"/>
    <a:srgbClr val="CCFFCC"/>
    <a:srgbClr val="FFCC99"/>
    <a:srgbClr val="CCFFFF"/>
    <a:srgbClr val="F79B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9809" autoAdjust="0"/>
  </p:normalViewPr>
  <p:slideViewPr>
    <p:cSldViewPr>
      <p:cViewPr>
        <p:scale>
          <a:sx n="90" d="100"/>
          <a:sy n="90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5743"/>
          </a:xfrm>
          <a:prstGeom prst="rect">
            <a:avLst/>
          </a:prstGeom>
        </p:spPr>
        <p:txBody>
          <a:bodyPr vert="horz" lIns="91359" tIns="45679" rIns="91359" bIns="4567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2"/>
            <a:ext cx="3038145" cy="465743"/>
          </a:xfrm>
          <a:prstGeom prst="rect">
            <a:avLst/>
          </a:prstGeom>
        </p:spPr>
        <p:txBody>
          <a:bodyPr vert="horz" lIns="91359" tIns="45679" rIns="91359" bIns="4567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48C89-2111-4F9F-9117-DDF85A248CF1}" type="datetimeFigureOut">
              <a:rPr lang="en-US"/>
              <a:pPr>
                <a:defRPr/>
              </a:pPr>
              <a:t>7/24/2015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23"/>
            <a:ext cx="3038145" cy="465743"/>
          </a:xfrm>
          <a:prstGeom prst="rect">
            <a:avLst/>
          </a:prstGeom>
        </p:spPr>
        <p:txBody>
          <a:bodyPr vert="horz" lIns="91359" tIns="45679" rIns="91359" bIns="4567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29123"/>
            <a:ext cx="3038145" cy="465743"/>
          </a:xfrm>
          <a:prstGeom prst="rect">
            <a:avLst/>
          </a:prstGeom>
        </p:spPr>
        <p:txBody>
          <a:bodyPr vert="horz" wrap="square" lIns="91359" tIns="45679" rIns="91359" bIns="456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8A1DF9-D74E-4DE9-AA2A-D5C713583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27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5743"/>
          </a:xfrm>
          <a:prstGeom prst="rect">
            <a:avLst/>
          </a:prstGeom>
        </p:spPr>
        <p:txBody>
          <a:bodyPr vert="horz" lIns="93094" tIns="46549" rIns="93094" bIns="465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2"/>
            <a:ext cx="3038145" cy="465743"/>
          </a:xfrm>
          <a:prstGeom prst="rect">
            <a:avLst/>
          </a:prstGeom>
        </p:spPr>
        <p:txBody>
          <a:bodyPr vert="horz" lIns="93094" tIns="46549" rIns="93094" bIns="465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B7E04C-0AC7-44E1-8DBD-6EC9A341FD2C}" type="datetimeFigureOut">
              <a:rPr lang="en-US"/>
              <a:pPr>
                <a:defRPr/>
              </a:pPr>
              <a:t>7/24/2015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4" tIns="46549" rIns="93094" bIns="4654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16100"/>
            <a:ext cx="5607711" cy="4183995"/>
          </a:xfrm>
          <a:prstGeom prst="rect">
            <a:avLst/>
          </a:prstGeom>
        </p:spPr>
        <p:txBody>
          <a:bodyPr vert="horz" lIns="93094" tIns="46549" rIns="93094" bIns="4654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123"/>
            <a:ext cx="3038145" cy="465743"/>
          </a:xfrm>
          <a:prstGeom prst="rect">
            <a:avLst/>
          </a:prstGeom>
        </p:spPr>
        <p:txBody>
          <a:bodyPr vert="horz" lIns="93094" tIns="46549" rIns="93094" bIns="465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123"/>
            <a:ext cx="3038145" cy="465743"/>
          </a:xfrm>
          <a:prstGeom prst="rect">
            <a:avLst/>
          </a:prstGeom>
        </p:spPr>
        <p:txBody>
          <a:bodyPr vert="horz" wrap="square" lIns="93094" tIns="46549" rIns="93094" bIns="465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E756D9-872B-478F-A64B-C51B10125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579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D7D35B-5D03-48BC-9FA4-E259EFAF43A1}" type="slidenum">
              <a:rPr lang="en-US" smtClean="0">
                <a:latin typeface="Calibri" panose="020F0502020204030204" pitchFamily="34" charset="0"/>
              </a:rPr>
              <a:pPr/>
              <a:t>1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10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9DA3E0-D8A0-4C82-98B7-8D822F02326D}" type="slidenum">
              <a:rPr lang="en-US" smtClean="0">
                <a:latin typeface="Calibri" panose="020F0502020204030204" pitchFamily="34" charset="0"/>
              </a:rPr>
              <a:pPr/>
              <a:t>48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29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1162-5F11-4E1C-B9E3-E52D46017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83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922E-26E2-4E17-AA98-EDAF053E8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30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2D08-6B4C-42A9-A6C0-0A4DBD8AC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63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2AA95-5178-49E0-AA6A-E712979C4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04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9FE3-F66E-4A82-AFF7-2C7CEFB9A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76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8B53C-EB3F-4102-84F4-0EF942892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09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84E5-7C35-4D07-BD99-215750AB3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60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6E63-E776-4333-B8A9-0AE7F3532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F6BA-AA3D-4154-BCFF-E86205382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95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A578-7D87-430E-9BC3-C5577A88F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14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6412-00B2-4FEB-9C30-C19C79D07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37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1661F2-374A-4E78-8CC8-9D9B5C529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emf"/><Relationship Id="rId7" Type="http://schemas.openxmlformats.org/officeDocument/2006/relationships/image" Target="../media/image27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1.png"/><Relationship Id="rId9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.benicia.ca.us/index.asp?Type=B_BASIC&amp;SEC=%7bFDE9A332-542E-44C1-BBD0-A94C288675FD%7d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ci.pittsburg.ca.us/index.aspx?page=70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locounty.ca.gov/planning/environmental/EnvironmentalNotices/Phillips_66_Company_Rail_Spur_Extension_Project.htm" TargetMode="Externa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ec.wa.gov/Tesoro-Savage.shtml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agitcounty.net/Departments/PlanningAndPermit/shellpermit.htm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57300" y="228600"/>
            <a:ext cx="716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Crude Oil</a:t>
            </a:r>
          </a:p>
          <a:p>
            <a:pPr algn="ctr"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Overview &amp; Changing Trends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23900" y="1981200"/>
            <a:ext cx="76962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>
                <a:latin typeface="+mn-lt"/>
                <a:cs typeface="+mn-cs"/>
              </a:rPr>
              <a:t>IEPR Commissioner Workshop − Trends </a:t>
            </a:r>
            <a:r>
              <a:rPr lang="en-US" sz="2400" dirty="0" smtClean="0">
                <a:latin typeface="+mn-lt"/>
                <a:cs typeface="+mn-cs"/>
              </a:rPr>
              <a:t>in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Crude </a:t>
            </a:r>
            <a:r>
              <a:rPr lang="en-US" sz="2400" dirty="0">
                <a:latin typeface="+mn-lt"/>
                <a:cs typeface="+mn-cs"/>
              </a:rPr>
              <a:t>Oil Market </a:t>
            </a:r>
            <a:r>
              <a:rPr lang="en-US" sz="2400" dirty="0" smtClean="0">
                <a:latin typeface="+mn-lt"/>
                <a:cs typeface="+mn-cs"/>
              </a:rPr>
              <a:t>and Transportation</a:t>
            </a:r>
          </a:p>
          <a:p>
            <a:pPr algn="ctr">
              <a:spcBef>
                <a:spcPct val="20000"/>
              </a:spcBef>
              <a:defRPr/>
            </a:pPr>
            <a:endParaRPr lang="en-US" sz="2400" dirty="0" smtClean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latin typeface="+mn-lt"/>
                <a:cs typeface="+mn-cs"/>
              </a:rPr>
              <a:t>July 20, 2015</a:t>
            </a:r>
            <a:endParaRPr lang="en-US" sz="2000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US" sz="1400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US" sz="1000" i="1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 i="1" dirty="0">
                <a:latin typeface="+mn-lt"/>
                <a:cs typeface="+mn-cs"/>
              </a:rPr>
              <a:t>Gordon Schremp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i="1" dirty="0" smtClean="0">
                <a:latin typeface="+mn-lt"/>
                <a:cs typeface="+mn-cs"/>
              </a:rPr>
              <a:t>Energy Assessments </a:t>
            </a:r>
            <a:r>
              <a:rPr lang="en-US" sz="2000" i="1" dirty="0">
                <a:latin typeface="+mn-lt"/>
                <a:cs typeface="+mn-cs"/>
              </a:rPr>
              <a:t>Division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i="1" dirty="0">
                <a:latin typeface="+mn-lt"/>
                <a:cs typeface="+mn-cs"/>
              </a:rPr>
              <a:t>California Energy </a:t>
            </a:r>
            <a:r>
              <a:rPr lang="en-US" sz="2000" i="1" dirty="0" smtClean="0">
                <a:latin typeface="+mn-lt"/>
                <a:cs typeface="+mn-cs"/>
              </a:rPr>
              <a:t>Commission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i="1" dirty="0" smtClean="0">
                <a:latin typeface="+mn-lt"/>
                <a:cs typeface="+mn-cs"/>
              </a:rPr>
              <a:t>Gordon.schremp@energy.ca.gov</a:t>
            </a:r>
            <a:endParaRPr lang="en-US" sz="2000" i="1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US" sz="2000" i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US" sz="2000" i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US" sz="2000" i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US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436" y="665596"/>
            <a:ext cx="7996364" cy="5430404"/>
          </a:xfrm>
          <a:prstGeom prst="rect">
            <a:avLst/>
          </a:prstGeom>
        </p:spPr>
      </p:pic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855518" y="-12000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Crude Oil Sources for CA Refineries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94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19B85D-E2BE-42A3-BCCF-854F04C15EE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838200" y="5940217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Declining CA &amp; Alaska sources replaced by additional foreign imports.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78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-9295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Pipeline Access Important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2355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1CEB21-DA07-4468-BA5D-1907F433440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sz="half" idx="1"/>
          </p:nvPr>
        </p:nvSpPr>
        <p:spPr>
          <a:xfrm>
            <a:off x="-228600" y="1143000"/>
            <a:ext cx="4572000" cy="4525962"/>
          </a:xfrm>
        </p:spPr>
        <p:txBody>
          <a:bodyPr/>
          <a:lstStyle/>
          <a:p>
            <a:pPr lvl="1"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Northern </a:t>
            </a:r>
            <a:r>
              <a:rPr lang="en-US" sz="2000" kern="0" dirty="0">
                <a:solidFill>
                  <a:srgbClr val="000000"/>
                </a:solidFill>
              </a:rPr>
              <a:t>California refineries processed </a:t>
            </a:r>
            <a:r>
              <a:rPr lang="en-US" sz="2000" kern="0" dirty="0" smtClean="0">
                <a:solidFill>
                  <a:srgbClr val="000000"/>
                </a:solidFill>
              </a:rPr>
              <a:t>754.8 </a:t>
            </a:r>
            <a:r>
              <a:rPr lang="en-US" sz="2000" kern="0" dirty="0">
                <a:solidFill>
                  <a:srgbClr val="000000"/>
                </a:solidFill>
              </a:rPr>
              <a:t>thousand barrels per day of crude oil during </a:t>
            </a:r>
            <a:r>
              <a:rPr lang="en-US" sz="2000" kern="0" dirty="0" smtClean="0">
                <a:solidFill>
                  <a:srgbClr val="000000"/>
                </a:solidFill>
              </a:rPr>
              <a:t>2014</a:t>
            </a:r>
            <a:endParaRPr lang="en-US" sz="2000" kern="0" dirty="0">
              <a:solidFill>
                <a:srgbClr val="000000"/>
              </a:solidFill>
            </a:endParaRP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261.6 </a:t>
            </a:r>
            <a:r>
              <a:rPr lang="en-US" sz="1800" kern="0" dirty="0">
                <a:solidFill>
                  <a:srgbClr val="000000"/>
                </a:solidFill>
              </a:rPr>
              <a:t>TBD pipeline shipments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35 percent of crude oil received</a:t>
            </a:r>
            <a:endParaRPr lang="en-US" sz="1800" kern="0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000" kern="0" dirty="0" smtClean="0"/>
              <a:t>State Fire Marshal’s Office</a:t>
            </a:r>
          </a:p>
          <a:p>
            <a:pPr lvl="2">
              <a:buFontTx/>
              <a:buChar char="•"/>
              <a:defRPr/>
            </a:pPr>
            <a:r>
              <a:rPr lang="en-US" sz="1600" kern="0" dirty="0" smtClean="0"/>
              <a:t>Intrastate pipeline oversight</a:t>
            </a:r>
          </a:p>
          <a:p>
            <a:pPr lvl="1"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Increased </a:t>
            </a:r>
            <a:r>
              <a:rPr lang="en-US" sz="2000" kern="0" dirty="0">
                <a:solidFill>
                  <a:srgbClr val="000000"/>
                </a:solidFill>
              </a:rPr>
              <a:t>crude-by-rail likely to back out marine receipts of similar quality</a:t>
            </a:r>
          </a:p>
          <a:p>
            <a:pPr lvl="1"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Rail capability increases flexibility to enhance supply options &amp; reduces risk of crude oil receipt curtailment</a:t>
            </a:r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23560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8671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82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1"/>
            <a:ext cx="7881219" cy="60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204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6F63E8-969D-40CE-9A70-C055BD5E5FA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53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Marine Terminals Receive Imports</a:t>
            </a: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2209800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Marine facilities are located in sheltered harbors with adequate draught to accommodate typical sizes of petroleum product tankers and crude oil vessels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State Lands Commission has oversight of marine terminal building standards – also track loading and discharges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Most refiners operate 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     proprietary dock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2200" kern="0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endParaRPr lang="en-US" sz="1600" kern="0" dirty="0" smtClean="0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pic>
        <p:nvPicPr>
          <p:cNvPr id="19463" name="Picture 9" descr="Liquid Bulk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38575" y="2895600"/>
            <a:ext cx="477202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443132-3F39-4894-A1D3-CA3298DEE25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155864" y="3124200"/>
            <a:ext cx="344025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Absent growth in crude-by-rail imports, volume of imported oil and utilization of existing marine oil terminals could increase over the near-term</a:t>
            </a:r>
          </a:p>
          <a:p>
            <a:pPr marL="457200" lvl="1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sz="2200" kern="0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endParaRPr lang="en-US" sz="16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741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3736" y="2641"/>
            <a:ext cx="8229600" cy="1143000"/>
          </a:xfrm>
        </p:spPr>
        <p:txBody>
          <a:bodyPr/>
          <a:lstStyle/>
          <a:p>
            <a:r>
              <a:rPr lang="en-US" sz="3200" dirty="0" smtClean="0"/>
              <a:t>United States Overview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741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785BE-3C96-44A4-A59F-3DBC644FFCF6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0390" y="1356673"/>
            <a:ext cx="3753010" cy="4785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4568" y="1337580"/>
            <a:ext cx="3737264" cy="48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1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533400"/>
            <a:ext cx="8092230" cy="5867400"/>
          </a:xfrm>
          <a:prstGeom prst="rect">
            <a:avLst/>
          </a:prstGeom>
        </p:spPr>
      </p:pic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U.S. Tight Oil Production – Jan. ’07-June ‘15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2253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7C3846-9E86-4D2D-892E-2C6A8126F417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2253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73225" y="865187"/>
            <a:ext cx="59467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6"/>
          <p:cNvSpPr txBox="1">
            <a:spLocks noChangeArrowheads="1"/>
          </p:cNvSpPr>
          <p:nvPr/>
        </p:nvSpPr>
        <p:spPr bwMode="auto">
          <a:xfrm>
            <a:off x="1434533" y="2863087"/>
            <a:ext cx="4802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b="1" dirty="0">
                <a:latin typeface="Arial" panose="020B0604020202020204" pitchFamily="34" charset="0"/>
              </a:rPr>
              <a:t>3 U.S. </a:t>
            </a:r>
            <a:r>
              <a:rPr lang="en-US" sz="1400" b="1" dirty="0" smtClean="0">
                <a:latin typeface="Arial" panose="020B0604020202020204" pitchFamily="34" charset="0"/>
              </a:rPr>
              <a:t>fields each exceed </a:t>
            </a:r>
            <a:r>
              <a:rPr lang="en-US" sz="1400" b="1" dirty="0">
                <a:latin typeface="Arial" panose="020B0604020202020204" pitchFamily="34" charset="0"/>
              </a:rPr>
              <a:t>1 MM barrels per </a:t>
            </a:r>
            <a:r>
              <a:rPr lang="en-US" sz="1400" b="1" dirty="0" smtClean="0">
                <a:latin typeface="Arial" panose="020B0604020202020204" pitchFamily="34" charset="0"/>
              </a:rPr>
              <a:t>day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Combined 4.904 MM BPD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82591" y="4163148"/>
            <a:ext cx="2514600" cy="147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43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533400"/>
            <a:ext cx="7838415" cy="5677732"/>
          </a:xfrm>
          <a:prstGeom prst="rect">
            <a:avLst/>
          </a:prstGeom>
        </p:spPr>
      </p:pic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U.S. Crude Oil Production – Jan. ‘81-Apr. ‘15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946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896B7E-F099-488D-973F-C9E410B8E349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12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792" y="76200"/>
            <a:ext cx="8750208" cy="6344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20486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E9E06F-724A-4ACA-9A32-CDDCE5E8DC84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29000" y="253819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California output nearly unchanged after more than five years.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8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434772"/>
            <a:ext cx="8229325" cy="5966027"/>
          </a:xfrm>
          <a:prstGeom prst="rect">
            <a:avLst/>
          </a:prstGeom>
        </p:spPr>
      </p:pic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609600" y="-244476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Times New Roman" panose="02020603050405020304" pitchFamily="18" charset="0"/>
              </a:rPr>
              <a:t>U.S. Imports of Crude Oil Decline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0AE48A-4D5A-4657-9E0D-874B4E1C6672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0872" y="3262208"/>
            <a:ext cx="4024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2014 oil imports 2.79 million BPD </a:t>
            </a:r>
            <a:r>
              <a:rPr lang="en-US" sz="1600" i="1" dirty="0" smtClean="0">
                <a:solidFill>
                  <a:srgbClr val="FF0000"/>
                </a:solidFill>
              </a:rPr>
              <a:t>lower</a:t>
            </a:r>
            <a:r>
              <a:rPr lang="en-US" sz="1600" dirty="0" smtClean="0">
                <a:solidFill>
                  <a:srgbClr val="FF0000"/>
                </a:solidFill>
              </a:rPr>
              <a:t> than 2005 peak of 10.13 million BPD.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3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9091" y="3379878"/>
            <a:ext cx="4397709" cy="2752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741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3736" y="2641"/>
            <a:ext cx="8229600" cy="1143000"/>
          </a:xfrm>
        </p:spPr>
        <p:txBody>
          <a:bodyPr/>
          <a:lstStyle/>
          <a:p>
            <a:r>
              <a:rPr lang="en-US" sz="3200" dirty="0" smtClean="0"/>
              <a:t>Global Overview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741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785BE-3C96-44A4-A59F-3DBC644FFCF6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30525" y="1066800"/>
            <a:ext cx="4135582" cy="2199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9200" y="3377841"/>
            <a:ext cx="3501736" cy="27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6376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Workshop Purpose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664" y="1475018"/>
            <a:ext cx="8229600" cy="5063894"/>
          </a:xfrm>
        </p:spPr>
        <p:txBody>
          <a:bodyPr/>
          <a:lstStyle/>
          <a:p>
            <a:r>
              <a:rPr lang="en-US" sz="2400" dirty="0" smtClean="0"/>
              <a:t>Follow-up to IEPR workshop in Berkeley on June 25, 2014</a:t>
            </a:r>
          </a:p>
          <a:p>
            <a:r>
              <a:rPr lang="en-US" sz="2400" dirty="0" smtClean="0"/>
              <a:t>Significant changes in crude oil markets and prices</a:t>
            </a:r>
          </a:p>
          <a:p>
            <a:r>
              <a:rPr lang="en-US" sz="2400" dirty="0" smtClean="0"/>
              <a:t>Progress of West Coast crude-by-rail projects slowed by opposition</a:t>
            </a:r>
          </a:p>
          <a:p>
            <a:r>
              <a:rPr lang="en-US" sz="2400" dirty="0" smtClean="0"/>
              <a:t>Safety concerns of transporting hazardous materials have spurred additional state, federal, and international actions</a:t>
            </a:r>
          </a:p>
          <a:p>
            <a:endParaRPr lang="en-US" sz="2400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332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F450EC-97A9-4C4D-AD8F-5EF5744EAC48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97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200" y="1095763"/>
            <a:ext cx="7620000" cy="47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8197" name="Title 1"/>
          <p:cNvSpPr>
            <a:spLocks noGrp="1"/>
          </p:cNvSpPr>
          <p:nvPr>
            <p:ph type="title" idx="4294967295"/>
          </p:nvPr>
        </p:nvSpPr>
        <p:spPr>
          <a:xfrm>
            <a:off x="762000" y="-76200"/>
            <a:ext cx="8229600" cy="1143000"/>
          </a:xfrm>
        </p:spPr>
        <p:txBody>
          <a:bodyPr/>
          <a:lstStyle/>
          <a:p>
            <a:r>
              <a:rPr lang="en-US" sz="3200" smtClean="0"/>
              <a:t>Global Demand Growth Outlook</a:t>
            </a: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990600" y="5562600"/>
            <a:ext cx="624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</a:rPr>
              <a:t>Source: International Energy Agency (IEA) – Oil Market Report – </a:t>
            </a:r>
            <a:r>
              <a:rPr lang="en-US" sz="1200" dirty="0" smtClean="0">
                <a:latin typeface="Arial" panose="020B0604020202020204" pitchFamily="34" charset="0"/>
              </a:rPr>
              <a:t>June 11, 2015</a:t>
            </a: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820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96CF55-C7B5-45B2-BF6E-F57CAFD77A93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1676400" y="5919541"/>
            <a:ext cx="617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2015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outlook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93.97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MB/D vs.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92.57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MB/D in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2014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(up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1.51%).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Text Box 6"/>
          <p:cNvSpPr txBox="1">
            <a:spLocks noChangeArrowheads="1"/>
          </p:cNvSpPr>
          <p:nvPr/>
        </p:nvSpPr>
        <p:spPr bwMode="auto">
          <a:xfrm>
            <a:off x="2933868" y="3548710"/>
            <a:ext cx="114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</a:rPr>
              <a:t> Latin America</a:t>
            </a:r>
          </a:p>
        </p:txBody>
      </p:sp>
      <p:sp>
        <p:nvSpPr>
          <p:cNvPr id="8203" name="Text Box 6"/>
          <p:cNvSpPr txBox="1">
            <a:spLocks noChangeArrowheads="1"/>
          </p:cNvSpPr>
          <p:nvPr/>
        </p:nvSpPr>
        <p:spPr bwMode="auto">
          <a:xfrm>
            <a:off x="1676400" y="1752600"/>
            <a:ext cx="114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100" b="1">
                <a:solidFill>
                  <a:srgbClr val="FF0000"/>
                </a:solidFill>
                <a:latin typeface="Arial" panose="020B0604020202020204" pitchFamily="34" charset="0"/>
              </a:rPr>
              <a:t> North America</a:t>
            </a:r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4814158" y="3664338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</a:rPr>
              <a:t> Africa</a:t>
            </a:r>
          </a:p>
        </p:txBody>
      </p:sp>
      <p:sp>
        <p:nvSpPr>
          <p:cNvPr id="8205" name="Text Box 6"/>
          <p:cNvSpPr txBox="1">
            <a:spLocks noChangeArrowheads="1"/>
          </p:cNvSpPr>
          <p:nvPr/>
        </p:nvSpPr>
        <p:spPr bwMode="auto">
          <a:xfrm>
            <a:off x="4343400" y="13716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100" b="1">
                <a:solidFill>
                  <a:srgbClr val="FF0000"/>
                </a:solidFill>
                <a:latin typeface="Arial" panose="020B0604020202020204" pitchFamily="34" charset="0"/>
              </a:rPr>
              <a:t>Europe</a:t>
            </a:r>
          </a:p>
        </p:txBody>
      </p:sp>
      <p:sp>
        <p:nvSpPr>
          <p:cNvPr id="8206" name="Text Box 6"/>
          <p:cNvSpPr txBox="1">
            <a:spLocks noChangeArrowheads="1"/>
          </p:cNvSpPr>
          <p:nvPr/>
        </p:nvSpPr>
        <p:spPr bwMode="auto">
          <a:xfrm>
            <a:off x="6559979" y="1591287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</a:rPr>
              <a:t> FSU</a:t>
            </a:r>
          </a:p>
        </p:txBody>
      </p:sp>
      <p:sp>
        <p:nvSpPr>
          <p:cNvPr id="8207" name="Text Box 6"/>
          <p:cNvSpPr txBox="1">
            <a:spLocks noChangeArrowheads="1"/>
          </p:cNvSpPr>
          <p:nvPr/>
        </p:nvSpPr>
        <p:spPr bwMode="auto">
          <a:xfrm>
            <a:off x="7543800" y="23622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100" b="1">
                <a:solidFill>
                  <a:srgbClr val="FF0000"/>
                </a:solidFill>
                <a:latin typeface="Arial" panose="020B0604020202020204" pitchFamily="34" charset="0"/>
              </a:rPr>
              <a:t> Asia</a:t>
            </a:r>
          </a:p>
        </p:txBody>
      </p:sp>
      <p:sp>
        <p:nvSpPr>
          <p:cNvPr id="8208" name="Text Box 6"/>
          <p:cNvSpPr txBox="1">
            <a:spLocks noChangeArrowheads="1"/>
          </p:cNvSpPr>
          <p:nvPr/>
        </p:nvSpPr>
        <p:spPr bwMode="auto">
          <a:xfrm>
            <a:off x="5334000" y="27432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100" b="1">
                <a:solidFill>
                  <a:srgbClr val="FF0000"/>
                </a:solidFill>
                <a:latin typeface="Arial" panose="020B0604020202020204" pitchFamily="34" charset="0"/>
              </a:rPr>
              <a:t> Middle East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6900" y="4313754"/>
            <a:ext cx="1067400" cy="7413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6654" y="1667018"/>
            <a:ext cx="1766157" cy="128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2885" y="2421137"/>
            <a:ext cx="1765577" cy="1280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7485" y="2028351"/>
            <a:ext cx="1766157" cy="1280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72308" y="3338843"/>
            <a:ext cx="1766158" cy="1280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64973" y="1309259"/>
            <a:ext cx="1766159" cy="128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6947" y="3155227"/>
            <a:ext cx="1766158" cy="12801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26740" y="1066800"/>
            <a:ext cx="176615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4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574141"/>
            <a:ext cx="8071589" cy="5848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20486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E9E06F-724A-4ACA-9A32-CDDCE5E8DC84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886691" y="7335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Global Crude Oil Production Change</a:t>
            </a:r>
          </a:p>
          <a:p>
            <a:pPr eaLnBrk="1" hangingPunct="1"/>
            <a:r>
              <a:rPr lang="en-US" altLang="en-US" sz="3200" dirty="0" smtClean="0"/>
              <a:t>2014 vs. 2008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1717141"/>
            <a:ext cx="4495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U.S. increase more than 3 times greater than the other top 20 countries combined – 4,860 vs. 1,522 thousands of barrels per day.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2951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" y="685800"/>
            <a:ext cx="7919189" cy="5738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20486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E9E06F-724A-4ACA-9A32-CDDCE5E8DC84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89264" y="-16262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Global Crude Supply Imbalance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805934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Excess global crude oil supplies increase into 2015.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3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6376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Steep Price Decline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400" dirty="0" smtClean="0"/>
              <a:t>Crude oil prices peaked during June of 2014</a:t>
            </a:r>
          </a:p>
          <a:p>
            <a:pPr lvl="1"/>
            <a:r>
              <a:rPr lang="en-US" sz="2000" dirty="0" smtClean="0"/>
              <a:t>June 19, 2014 – Brent - $115.06 per barrel</a:t>
            </a:r>
          </a:p>
          <a:p>
            <a:pPr lvl="1"/>
            <a:r>
              <a:rPr lang="en-US" sz="2000" dirty="0"/>
              <a:t>June </a:t>
            </a:r>
            <a:r>
              <a:rPr lang="en-US" sz="2000" dirty="0" smtClean="0"/>
              <a:t>20, </a:t>
            </a:r>
            <a:r>
              <a:rPr lang="en-US" sz="2000" dirty="0"/>
              <a:t>2014 – </a:t>
            </a:r>
            <a:r>
              <a:rPr lang="en-US" sz="2000" dirty="0" smtClean="0"/>
              <a:t>Alaska North Slope (ANS) </a:t>
            </a:r>
            <a:r>
              <a:rPr lang="en-US" sz="2000" dirty="0"/>
              <a:t>- $</a:t>
            </a:r>
            <a:r>
              <a:rPr lang="en-US" sz="2000" dirty="0" smtClean="0"/>
              <a:t>114.51 </a:t>
            </a:r>
            <a:r>
              <a:rPr lang="en-US" sz="2000" dirty="0"/>
              <a:t>per barrel</a:t>
            </a:r>
          </a:p>
          <a:p>
            <a:pPr lvl="1"/>
            <a:r>
              <a:rPr lang="en-US" sz="2000" dirty="0"/>
              <a:t>June 20, 2014 – </a:t>
            </a:r>
            <a:r>
              <a:rPr lang="en-US" sz="2000" dirty="0" smtClean="0"/>
              <a:t>WTI </a:t>
            </a:r>
            <a:r>
              <a:rPr lang="en-US" sz="2000" dirty="0"/>
              <a:t>- $</a:t>
            </a:r>
            <a:r>
              <a:rPr lang="en-US" sz="2000" dirty="0" smtClean="0"/>
              <a:t>107.95 </a:t>
            </a:r>
            <a:r>
              <a:rPr lang="en-US" sz="2000" dirty="0"/>
              <a:t>per barrel</a:t>
            </a:r>
          </a:p>
          <a:p>
            <a:pPr lvl="1"/>
            <a:r>
              <a:rPr lang="en-US" sz="2000" dirty="0"/>
              <a:t>June </a:t>
            </a:r>
            <a:r>
              <a:rPr lang="en-US" sz="2000" dirty="0" smtClean="0"/>
              <a:t>24, </a:t>
            </a:r>
            <a:r>
              <a:rPr lang="en-US" sz="2000" dirty="0"/>
              <a:t>2014 – </a:t>
            </a:r>
            <a:r>
              <a:rPr lang="en-US" sz="2000" dirty="0" smtClean="0"/>
              <a:t>San Joaquin Valley (SJV) </a:t>
            </a:r>
            <a:r>
              <a:rPr lang="en-US" sz="2000" dirty="0"/>
              <a:t>- </a:t>
            </a:r>
            <a:r>
              <a:rPr lang="en-US" sz="2000" dirty="0" smtClean="0"/>
              <a:t>$99.65 </a:t>
            </a:r>
            <a:r>
              <a:rPr lang="en-US" sz="2000" dirty="0"/>
              <a:t>per </a:t>
            </a:r>
            <a:r>
              <a:rPr lang="en-US" sz="2000" dirty="0" smtClean="0"/>
              <a:t>barrel</a:t>
            </a:r>
          </a:p>
          <a:p>
            <a:r>
              <a:rPr lang="en-US" sz="2400" dirty="0" smtClean="0"/>
              <a:t>Prices dropped at least 50 percent within 7 months</a:t>
            </a:r>
          </a:p>
          <a:p>
            <a:pPr lvl="1"/>
            <a:r>
              <a:rPr lang="en-US" sz="2000" dirty="0" smtClean="0"/>
              <a:t>Brent down 59.5 percent to $46.59 on 1/13/15</a:t>
            </a:r>
          </a:p>
          <a:p>
            <a:pPr lvl="1"/>
            <a:r>
              <a:rPr lang="en-US" sz="2000" dirty="0" smtClean="0"/>
              <a:t>ANS </a:t>
            </a:r>
            <a:r>
              <a:rPr lang="en-US" sz="2000" dirty="0"/>
              <a:t>down </a:t>
            </a:r>
            <a:r>
              <a:rPr lang="en-US" sz="2000" dirty="0" smtClean="0"/>
              <a:t>60.6 </a:t>
            </a:r>
            <a:r>
              <a:rPr lang="en-US" sz="2000" dirty="0"/>
              <a:t>percent to $</a:t>
            </a:r>
            <a:r>
              <a:rPr lang="en-US" sz="2000" dirty="0" smtClean="0"/>
              <a:t>45.10 </a:t>
            </a:r>
            <a:r>
              <a:rPr lang="en-US" sz="2000" dirty="0"/>
              <a:t>on </a:t>
            </a:r>
            <a:r>
              <a:rPr lang="en-US" sz="2000" dirty="0" smtClean="0"/>
              <a:t>1/28/15</a:t>
            </a:r>
          </a:p>
          <a:p>
            <a:pPr lvl="1"/>
            <a:r>
              <a:rPr lang="en-US" sz="2000" dirty="0" smtClean="0"/>
              <a:t>WTI </a:t>
            </a:r>
            <a:r>
              <a:rPr lang="en-US" sz="2000" dirty="0"/>
              <a:t>down </a:t>
            </a:r>
            <a:r>
              <a:rPr lang="en-US" sz="2000" dirty="0" smtClean="0"/>
              <a:t>59.2 </a:t>
            </a:r>
            <a:r>
              <a:rPr lang="en-US" sz="2000" dirty="0"/>
              <a:t>percent to $</a:t>
            </a:r>
            <a:r>
              <a:rPr lang="en-US" sz="2000" dirty="0" smtClean="0"/>
              <a:t>44.08 </a:t>
            </a:r>
            <a:r>
              <a:rPr lang="en-US" sz="2000" dirty="0"/>
              <a:t>on 1/28/15</a:t>
            </a:r>
          </a:p>
          <a:p>
            <a:pPr lvl="1"/>
            <a:r>
              <a:rPr lang="en-US" sz="2000" dirty="0" smtClean="0"/>
              <a:t>SJV </a:t>
            </a:r>
            <a:r>
              <a:rPr lang="en-US" sz="2000" dirty="0"/>
              <a:t>down </a:t>
            </a:r>
            <a:r>
              <a:rPr lang="en-US" sz="2000" dirty="0" smtClean="0"/>
              <a:t>68.7 </a:t>
            </a:r>
            <a:r>
              <a:rPr lang="en-US" sz="2000" dirty="0"/>
              <a:t>percent to </a:t>
            </a:r>
            <a:r>
              <a:rPr lang="en-US" sz="2000" dirty="0" smtClean="0"/>
              <a:t>$31.14 </a:t>
            </a:r>
            <a:r>
              <a:rPr lang="en-US" sz="2000" dirty="0"/>
              <a:t>on </a:t>
            </a:r>
            <a:r>
              <a:rPr lang="en-US" sz="2000" dirty="0" smtClean="0"/>
              <a:t>1/21/15</a:t>
            </a:r>
          </a:p>
          <a:p>
            <a:r>
              <a:rPr lang="en-US" sz="2400" dirty="0" smtClean="0"/>
              <a:t>Prices have since rebounded a bit before easing back down</a:t>
            </a: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332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F450EC-97A9-4C4D-AD8F-5EF5744EAC48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57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57200"/>
            <a:ext cx="8225313" cy="5966520"/>
          </a:xfrm>
          <a:prstGeom prst="rect">
            <a:avLst/>
          </a:prstGeom>
        </p:spPr>
      </p:pic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914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Daily Brent Crude Oil Prices (2011 – </a:t>
            </a:r>
            <a:r>
              <a:rPr lang="en-US" sz="3200" dirty="0"/>
              <a:t>7</a:t>
            </a:r>
            <a:r>
              <a:rPr lang="en-US" sz="3200" dirty="0" smtClean="0"/>
              <a:t>/17/15)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4342" name="Text Box 15"/>
          <p:cNvSpPr txBox="1">
            <a:spLocks noChangeArrowheads="1"/>
          </p:cNvSpPr>
          <p:nvPr/>
        </p:nvSpPr>
        <p:spPr bwMode="auto">
          <a:xfrm>
            <a:off x="4765964" y="5486400"/>
            <a:ext cx="3505200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1100" dirty="0">
                <a:latin typeface="Arial" panose="020B0604020202020204" pitchFamily="34" charset="0"/>
              </a:rPr>
              <a:t>Source: Energy Information </a:t>
            </a:r>
            <a:r>
              <a:rPr lang="en-US" sz="1100" dirty="0" smtClean="0">
                <a:latin typeface="Arial" panose="020B0604020202020204" pitchFamily="34" charset="0"/>
              </a:rPr>
              <a:t>Administration &amp; OPIS.</a:t>
            </a: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4344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93DEE-8A7F-432E-A2B0-9F4909EF3D6B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68582" y="1072082"/>
            <a:ext cx="680258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Crude oil prices were remarkably stable between 2011 and June of 2014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8261" y="609600"/>
            <a:ext cx="8068539" cy="5852280"/>
          </a:xfrm>
          <a:prstGeom prst="rect">
            <a:avLst/>
          </a:prstGeom>
        </p:spPr>
      </p:pic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914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Crude Oil Prices – West Coast, Brent &amp; WTI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332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F450EC-97A9-4C4D-AD8F-5EF5744EAC48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990600"/>
            <a:ext cx="5181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Following a late spring rebound, prices now softening from continued global supply surplus.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6376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Crude Oil – Export Restrictions</a:t>
            </a:r>
            <a:endParaRPr lang="en-US" sz="3200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332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F450EC-97A9-4C4D-AD8F-5EF5744EAC48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166255" y="12192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Domestically‐produced crude oil exports to foreign destinations allowed under specific "license exceptions" identified under federal statute - primary exceptions include: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Alaska crude oil shipped on the Trans‐Alaska Pipeline System (TAPS) and exported via a Jones Act vessel directly from Valdez Harbor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California heavy crude oil production with API gravity of 20.0 degrees or lower, limit of no more than 25,000 barrels per day</a:t>
            </a:r>
          </a:p>
          <a:p>
            <a:pPr lvl="3"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First export license for California heavy crude oil was granted on December 9, 1991 – no heavy crude oil exports for several years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Exports of domestic crude oil to Canada for processing by Canadian refineries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Exports in connection with refining or exchange of Strategic Petroleum Reserve crude oil</a:t>
            </a:r>
          </a:p>
          <a:p>
            <a:pPr lvl="1"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Companies can also apply to the federal Bureau of Industry and Security (BIS) for an export license that basically requires Presidential approval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181100" y="5717886"/>
            <a:ext cx="731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Recent export licenses for “processed” condensate approved.</a:t>
            </a:r>
          </a:p>
        </p:txBody>
      </p:sp>
    </p:spTree>
    <p:extLst>
      <p:ext uri="{BB962C8B-B14F-4D97-AF65-F5344CB8AC3E}">
        <p14:creationId xmlns:p14="http://schemas.microsoft.com/office/powerpoint/2010/main" xmlns="" val="959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0" y="609600"/>
            <a:ext cx="7885860" cy="5715000"/>
          </a:xfrm>
          <a:prstGeom prst="rect">
            <a:avLst/>
          </a:prstGeom>
        </p:spPr>
      </p:pic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Times New Roman" panose="02020603050405020304" pitchFamily="18" charset="0"/>
              </a:rPr>
              <a:t>Oil Rig Deployment Declines with Price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0AE48A-4D5A-4657-9E0D-874B4E1C6672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2971800" y="3570434"/>
            <a:ext cx="41492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</a:rPr>
              <a:t>Source: </a:t>
            </a:r>
            <a:r>
              <a:rPr lang="en-US" sz="1200" dirty="0" smtClean="0">
                <a:latin typeface="Arial" panose="020B0604020202020204" pitchFamily="34" charset="0"/>
              </a:rPr>
              <a:t>Baker </a:t>
            </a:r>
            <a:r>
              <a:rPr lang="en-US" sz="1200" dirty="0">
                <a:latin typeface="Arial" panose="020B0604020202020204" pitchFamily="34" charset="0"/>
              </a:rPr>
              <a:t>Hughes data – through </a:t>
            </a:r>
            <a:r>
              <a:rPr lang="en-US" sz="1200" dirty="0" smtClean="0">
                <a:latin typeface="Arial" panose="020B0604020202020204" pitchFamily="34" charset="0"/>
              </a:rPr>
              <a:t>July 17, 2015.</a:t>
            </a: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1295400" y="1034263"/>
            <a:ext cx="5715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latin typeface="Arial" panose="020B0604020202020204" pitchFamily="34" charset="0"/>
              </a:rPr>
              <a:t>N</a:t>
            </a:r>
            <a:r>
              <a:rPr lang="en-US" sz="1600" dirty="0" smtClean="0">
                <a:latin typeface="Arial" panose="020B0604020202020204" pitchFamily="34" charset="0"/>
              </a:rPr>
              <a:t>umber of rigs deployed specifically for U.S. oil drilling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60.3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percent lower </a:t>
            </a:r>
            <a:r>
              <a:rPr lang="en-US" sz="1600" dirty="0">
                <a:latin typeface="Arial" panose="020B0604020202020204" pitchFamily="34" charset="0"/>
              </a:rPr>
              <a:t>than </a:t>
            </a:r>
            <a:r>
              <a:rPr lang="en-US" sz="1600" dirty="0" smtClean="0">
                <a:latin typeface="Arial" panose="020B0604020202020204" pitchFamily="34" charset="0"/>
              </a:rPr>
              <a:t>the peak level on October 10, 2014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Arial" panose="020B0604020202020204" pitchFamily="34" charset="0"/>
              </a:rPr>
              <a:t>Y-T-D down 56.9 percent</a:t>
            </a:r>
            <a:endParaRPr lang="en-US" sz="1600" dirty="0">
              <a:latin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295400" y="1929825"/>
            <a:ext cx="6019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latin typeface="Arial" panose="020B0604020202020204" pitchFamily="34" charset="0"/>
              </a:rPr>
              <a:t>G</a:t>
            </a:r>
            <a:r>
              <a:rPr lang="en-US" sz="1600" dirty="0" smtClean="0">
                <a:latin typeface="Arial" panose="020B0604020202020204" pitchFamily="34" charset="0"/>
              </a:rPr>
              <a:t>radual impact on oil production likely to continue manifesting itself over the next several months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295400" y="2667000"/>
            <a:ext cx="499283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Arial" panose="020B0604020202020204" pitchFamily="34" charset="0"/>
              </a:rPr>
              <a:t>Biggest drops in Permian (-319), Williston (-125), and Eagle Ford (-125) basins</a:t>
            </a:r>
            <a:endParaRPr 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5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741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3736" y="2641"/>
            <a:ext cx="8229600" cy="1143000"/>
          </a:xfrm>
        </p:spPr>
        <p:txBody>
          <a:bodyPr/>
          <a:lstStyle/>
          <a:p>
            <a:r>
              <a:rPr lang="en-US" sz="3200" dirty="0" smtClean="0"/>
              <a:t>Crude-by-Rail (CBR)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741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785BE-3C96-44A4-A59F-3DBC644FFCF6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62075" y="5814750"/>
            <a:ext cx="5572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KinderMorgan rail yard in Richmond – Chris Jordan-Bloch, </a:t>
            </a:r>
            <a:r>
              <a:rPr lang="en-US" sz="1100" dirty="0" err="1" smtClean="0"/>
              <a:t>Earthjustice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5064" y="979377"/>
            <a:ext cx="6395437" cy="47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336" y="228600"/>
            <a:ext cx="8465264" cy="6134232"/>
          </a:xfrm>
          <a:prstGeom prst="rect">
            <a:avLst/>
          </a:prstGeom>
        </p:spPr>
      </p:pic>
      <p:sp>
        <p:nvSpPr>
          <p:cNvPr id="71683" name="Title 1"/>
          <p:cNvSpPr>
            <a:spLocks noGrp="1"/>
          </p:cNvSpPr>
          <p:nvPr>
            <p:ph type="title" idx="4294967295"/>
          </p:nvPr>
        </p:nvSpPr>
        <p:spPr>
          <a:xfrm>
            <a:off x="838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U.S. Crude-by-Rail Transportation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7168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EFF5B3-A0EE-43C2-B575-545F82BC973D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6800" y="3511296"/>
            <a:ext cx="3324225" cy="212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02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6376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664" y="1066800"/>
            <a:ext cx="8229600" cy="5063894"/>
          </a:xfrm>
        </p:spPr>
        <p:txBody>
          <a:bodyPr/>
          <a:lstStyle/>
          <a:p>
            <a:r>
              <a:rPr lang="en-US" sz="2400" dirty="0" smtClean="0"/>
              <a:t>California Overview</a:t>
            </a:r>
          </a:p>
          <a:p>
            <a:pPr lvl="1"/>
            <a:r>
              <a:rPr lang="en-US" sz="2000" dirty="0" smtClean="0"/>
              <a:t>Refineries, oil production, other sources &amp; infrastructure</a:t>
            </a:r>
          </a:p>
          <a:p>
            <a:r>
              <a:rPr lang="en-US" sz="2400" dirty="0" smtClean="0"/>
              <a:t>United States Overview</a:t>
            </a:r>
          </a:p>
          <a:p>
            <a:pPr lvl="1"/>
            <a:r>
              <a:rPr lang="en-US" sz="2000" dirty="0" smtClean="0"/>
              <a:t>Rising oil production &amp; decreasing imports &amp; increasing transportation of crude oil by rail tank car</a:t>
            </a:r>
          </a:p>
          <a:p>
            <a:r>
              <a:rPr lang="en-US" sz="2400" dirty="0" smtClean="0"/>
              <a:t>Global Overview</a:t>
            </a:r>
          </a:p>
          <a:p>
            <a:pPr lvl="1"/>
            <a:r>
              <a:rPr lang="en-US" sz="2000" dirty="0" smtClean="0"/>
              <a:t>Rising excess supply &amp; price decline</a:t>
            </a:r>
          </a:p>
          <a:p>
            <a:r>
              <a:rPr lang="en-US" sz="2400" dirty="0" smtClean="0"/>
              <a:t>Crude-by-Rail (CBR)</a:t>
            </a:r>
          </a:p>
          <a:p>
            <a:pPr lvl="1"/>
            <a:r>
              <a:rPr lang="en-US" sz="2000" dirty="0" smtClean="0"/>
              <a:t>Increasing </a:t>
            </a:r>
            <a:r>
              <a:rPr lang="en-US" sz="2000" dirty="0"/>
              <a:t>transportation of crude oil by rail tank </a:t>
            </a:r>
            <a:r>
              <a:rPr lang="en-US" sz="2000" dirty="0" smtClean="0"/>
              <a:t>car</a:t>
            </a:r>
          </a:p>
          <a:p>
            <a:pPr lvl="1"/>
            <a:r>
              <a:rPr lang="en-US" sz="2000" dirty="0" smtClean="0"/>
              <a:t>Status of CBR projects – West Coast</a:t>
            </a:r>
            <a:endParaRPr lang="en-US" sz="2000" dirty="0"/>
          </a:p>
          <a:p>
            <a:r>
              <a:rPr lang="en-US" sz="2400" dirty="0" smtClean="0"/>
              <a:t>Agency Roles &amp; Responsibilities</a:t>
            </a:r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332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F450EC-97A9-4C4D-AD8F-5EF5744EAC48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58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0236" y="3429000"/>
            <a:ext cx="370316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0600" y="849936"/>
            <a:ext cx="3505200" cy="539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California Crude-by-Rail Imports</a:t>
            </a: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>
          <a:xfrm>
            <a:off x="76200" y="954087"/>
            <a:ext cx="4724400" cy="4913313"/>
          </a:xfrm>
        </p:spPr>
        <p:txBody>
          <a:bodyPr/>
          <a:lstStyle/>
          <a:p>
            <a:pPr lvl="1">
              <a:buFontTx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2013 </a:t>
            </a:r>
            <a:r>
              <a:rPr lang="en-US" sz="2200" kern="0" dirty="0">
                <a:solidFill>
                  <a:srgbClr val="000000"/>
                </a:solidFill>
              </a:rPr>
              <a:t>CBR imports – </a:t>
            </a:r>
            <a:r>
              <a:rPr lang="en-US" sz="2200" kern="0" dirty="0" smtClean="0">
                <a:solidFill>
                  <a:srgbClr val="000000"/>
                </a:solidFill>
              </a:rPr>
              <a:t>6.3 </a:t>
            </a:r>
            <a:r>
              <a:rPr lang="en-US" sz="2200" kern="0" dirty="0">
                <a:solidFill>
                  <a:srgbClr val="000000"/>
                </a:solidFill>
              </a:rPr>
              <a:t>MM </a:t>
            </a:r>
            <a:r>
              <a:rPr lang="en-US" sz="2200" kern="0" dirty="0" smtClean="0">
                <a:solidFill>
                  <a:srgbClr val="000000"/>
                </a:solidFill>
              </a:rPr>
              <a:t>Barrels</a:t>
            </a:r>
            <a:endParaRPr lang="en-US" sz="2200" kern="0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2014 </a:t>
            </a:r>
            <a:r>
              <a:rPr lang="en-US" sz="2200" kern="0" dirty="0">
                <a:solidFill>
                  <a:srgbClr val="000000"/>
                </a:solidFill>
              </a:rPr>
              <a:t>CBR imports – </a:t>
            </a:r>
            <a:r>
              <a:rPr lang="en-US" sz="2200" kern="0" dirty="0" smtClean="0">
                <a:solidFill>
                  <a:srgbClr val="000000"/>
                </a:solidFill>
              </a:rPr>
              <a:t>5.7 </a:t>
            </a:r>
            <a:r>
              <a:rPr lang="en-US" sz="2200" kern="0" dirty="0">
                <a:solidFill>
                  <a:srgbClr val="000000"/>
                </a:solidFill>
              </a:rPr>
              <a:t>MM </a:t>
            </a:r>
            <a:r>
              <a:rPr lang="en-US" sz="2200" kern="0" dirty="0" smtClean="0">
                <a:solidFill>
                  <a:srgbClr val="000000"/>
                </a:solidFill>
              </a:rPr>
              <a:t>Barrels</a:t>
            </a:r>
            <a:endParaRPr lang="en-US" sz="2200" kern="0" dirty="0">
              <a:solidFill>
                <a:srgbClr val="000000"/>
              </a:solidFill>
            </a:endParaRPr>
          </a:p>
          <a:p>
            <a:pPr lvl="2"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Average of </a:t>
            </a:r>
            <a:r>
              <a:rPr lang="en-US" sz="1800" kern="0" dirty="0" smtClean="0">
                <a:solidFill>
                  <a:srgbClr val="000000"/>
                </a:solidFill>
              </a:rPr>
              <a:t>15,720 </a:t>
            </a:r>
            <a:r>
              <a:rPr lang="en-US" sz="1800" kern="0" dirty="0">
                <a:solidFill>
                  <a:srgbClr val="000000"/>
                </a:solidFill>
              </a:rPr>
              <a:t>barrels/day</a:t>
            </a:r>
          </a:p>
          <a:p>
            <a:pPr lvl="2"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Approximately </a:t>
            </a:r>
            <a:r>
              <a:rPr lang="en-US" sz="1800" kern="0" dirty="0" smtClean="0">
                <a:solidFill>
                  <a:srgbClr val="000000"/>
                </a:solidFill>
              </a:rPr>
              <a:t>8,700 </a:t>
            </a:r>
            <a:r>
              <a:rPr lang="en-US" sz="1800" kern="0" dirty="0">
                <a:solidFill>
                  <a:srgbClr val="000000"/>
                </a:solidFill>
              </a:rPr>
              <a:t>rail tank cars</a:t>
            </a:r>
          </a:p>
          <a:p>
            <a:pPr lvl="2"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Average of 660 barrels/rail tank car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2356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FAEFA6-7C5A-42F5-84ED-6E77932A567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2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Northern California – CBR Activity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337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5DD51F-6C14-4790-8A1D-2316832E55F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3799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6734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6"/>
          <p:cNvSpPr>
            <a:spLocks noGrp="1"/>
          </p:cNvSpPr>
          <p:nvPr>
            <p:ph sz="half" idx="1"/>
          </p:nvPr>
        </p:nvSpPr>
        <p:spPr>
          <a:xfrm>
            <a:off x="-152400" y="1189038"/>
            <a:ext cx="5029200" cy="4525962"/>
          </a:xfrm>
        </p:spPr>
        <p:txBody>
          <a:bodyPr/>
          <a:lstStyle/>
          <a:p>
            <a:pPr lvl="1"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One location currently receiving CBR deliveries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Kinder Morgan – Richmond Rail Facility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Facility is permitted to receive an average maximum of 16,000 barrels per day of crude oil via rail tank car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Crude oil transferred to trucks</a:t>
            </a:r>
          </a:p>
          <a:p>
            <a:pPr lvl="1"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Kinder Morgan facility can receive crude oil unit trains</a:t>
            </a:r>
          </a:p>
          <a:p>
            <a:pPr lvl="1"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SAV </a:t>
            </a:r>
            <a:r>
              <a:rPr lang="en-US" sz="2000" kern="0" dirty="0" smtClean="0">
                <a:solidFill>
                  <a:srgbClr val="000000"/>
                </a:solidFill>
              </a:rPr>
              <a:t>Patriot in McClellan had permit rescinded and operations ceased in early November 2014</a:t>
            </a:r>
          </a:p>
          <a:p>
            <a:pPr lvl="1"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Current permit capacity of 58,000 barrels per day for state, excluding Plains All American in Taft</a:t>
            </a:r>
            <a:endParaRPr lang="en-US" sz="2000" kern="0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endParaRPr lang="en-US" sz="2200" kern="0" dirty="0">
              <a:solidFill>
                <a:srgbClr val="000000"/>
              </a:solidFill>
            </a:endParaRPr>
          </a:p>
        </p:txBody>
      </p:sp>
      <p:sp>
        <p:nvSpPr>
          <p:cNvPr id="33801" name="TextBox 15"/>
          <p:cNvSpPr txBox="1">
            <a:spLocks noChangeArrowheads="1"/>
          </p:cNvSpPr>
          <p:nvPr/>
        </p:nvSpPr>
        <p:spPr bwMode="auto">
          <a:xfrm>
            <a:off x="4953000" y="53625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Source: Patriot Rail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91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6858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0000"/>
                </a:solidFill>
              </a:rPr>
              <a:t>Rail Routes Into and Within California</a:t>
            </a:r>
            <a:endParaRPr lang="en-US" altLang="en-US" sz="3200" smtClean="0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430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AB6612-23D9-4FF2-A4CE-CA0B1190F4B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3015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73550" y="914400"/>
            <a:ext cx="4032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9600" y="5524500"/>
            <a:ext cx="419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800" y="1447800"/>
            <a:ext cx="4038600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CBR Routing Information - California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Commission does not track routes of CBR deliveries – only source states/provinces, destinations within California, and volumes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Counties transited by trains carrying more than 1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gallons of Bakken crude oil are reported by Class 1 railroads to OES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Crude oil from Canada, North Dakota and Wyoming will likely traverse the state from north to south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Crude oil from Colorado, New Mexico and Texas will likely traverse the state from east to west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64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9563" y="304800"/>
            <a:ext cx="8377237" cy="608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7168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EFF5B3-A0EE-43C2-B575-545F82BC973D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1295400"/>
            <a:ext cx="267261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CBR numbers for Y-T-D </a:t>
            </a:r>
            <a:r>
              <a:rPr lang="en-US" sz="1400" b="1" dirty="0" smtClean="0">
                <a:solidFill>
                  <a:srgbClr val="FF0000"/>
                </a:solidFill>
              </a:rPr>
              <a:t>2015 down 46.2 percent </a:t>
            </a:r>
            <a:r>
              <a:rPr lang="en-US" sz="1400" dirty="0" smtClean="0"/>
              <a:t>compared 2014 (761,514 barrels versus 1,415,605 barrels). </a:t>
            </a:r>
            <a:endParaRPr 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87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8163" y="479397"/>
            <a:ext cx="8148637" cy="592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7168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EFF5B3-A0EE-43C2-B575-545F82BC973D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914400" y="-16714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Crude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Discounts vs. California CBR Imports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55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47797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California CBR Imports Expected to Grow</a:t>
            </a: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>
          <a:xfrm>
            <a:off x="-152400" y="990600"/>
            <a:ext cx="5715000" cy="4913313"/>
          </a:xfrm>
        </p:spPr>
        <p:txBody>
          <a:bodyPr/>
          <a:lstStyle/>
          <a:p>
            <a:pPr lvl="1"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One CBR project operational</a:t>
            </a:r>
          </a:p>
          <a:p>
            <a:pPr lvl="2"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Plains All American – near Bakersfield</a:t>
            </a:r>
          </a:p>
          <a:p>
            <a:pPr lvl="1"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One CBR project received permits</a:t>
            </a:r>
          </a:p>
          <a:p>
            <a:pPr lvl="2"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Alon USA - Bakersfield</a:t>
            </a:r>
          </a:p>
          <a:p>
            <a:pPr lvl="1"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Two </a:t>
            </a:r>
            <a:r>
              <a:rPr lang="en-US" sz="2000" kern="0" dirty="0">
                <a:solidFill>
                  <a:srgbClr val="000000"/>
                </a:solidFill>
              </a:rPr>
              <a:t>CBR projects seeking permits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Valero &amp; Phillips 66</a:t>
            </a:r>
          </a:p>
          <a:p>
            <a:pPr lvl="1"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One CBR </a:t>
            </a:r>
            <a:r>
              <a:rPr lang="en-US" sz="2000" kern="0" dirty="0">
                <a:solidFill>
                  <a:srgbClr val="000000"/>
                </a:solidFill>
              </a:rPr>
              <a:t>project </a:t>
            </a:r>
            <a:r>
              <a:rPr lang="en-US" sz="2000" kern="0" dirty="0" smtClean="0">
                <a:solidFill>
                  <a:srgbClr val="000000"/>
                </a:solidFill>
              </a:rPr>
              <a:t>modified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WesPac in Pittsburg</a:t>
            </a:r>
            <a:endParaRPr lang="en-US" sz="1800" kern="0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CBR </a:t>
            </a:r>
            <a:r>
              <a:rPr lang="en-US" sz="2000" kern="0" dirty="0">
                <a:solidFill>
                  <a:srgbClr val="000000"/>
                </a:solidFill>
              </a:rPr>
              <a:t>imports during 2015</a:t>
            </a:r>
          </a:p>
          <a:p>
            <a:pPr lvl="2"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Could approach 4 percent if Plains </a:t>
            </a:r>
            <a:r>
              <a:rPr lang="en-US" sz="1800" kern="0" dirty="0" smtClean="0">
                <a:solidFill>
                  <a:srgbClr val="000000"/>
                </a:solidFill>
              </a:rPr>
              <a:t>All American facility operates </a:t>
            </a:r>
            <a:r>
              <a:rPr lang="en-US" sz="1800" kern="0" dirty="0">
                <a:solidFill>
                  <a:srgbClr val="000000"/>
                </a:solidFill>
              </a:rPr>
              <a:t>at </a:t>
            </a:r>
            <a:r>
              <a:rPr lang="en-US" sz="1800" kern="0" dirty="0" smtClean="0">
                <a:solidFill>
                  <a:srgbClr val="000000"/>
                </a:solidFill>
              </a:rPr>
              <a:t>capacity</a:t>
            </a:r>
            <a:endParaRPr lang="en-US" sz="1800" kern="0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Could </a:t>
            </a:r>
            <a:r>
              <a:rPr lang="en-US" sz="2000" kern="0" dirty="0">
                <a:solidFill>
                  <a:srgbClr val="000000"/>
                </a:solidFill>
              </a:rPr>
              <a:t>grow up </a:t>
            </a:r>
            <a:r>
              <a:rPr lang="en-US" sz="2000" kern="0" dirty="0" smtClean="0">
                <a:solidFill>
                  <a:srgbClr val="000000"/>
                </a:solidFill>
              </a:rPr>
              <a:t>to </a:t>
            </a:r>
            <a:r>
              <a:rPr lang="en-US" sz="2000" strike="sngStrike" kern="0" dirty="0" smtClean="0">
                <a:solidFill>
                  <a:srgbClr val="FF0000"/>
                </a:solidFill>
              </a:rPr>
              <a:t>22</a:t>
            </a:r>
            <a:r>
              <a:rPr lang="en-US" sz="2000" kern="0" dirty="0" smtClean="0">
                <a:solidFill>
                  <a:srgbClr val="FF0000"/>
                </a:solidFill>
              </a:rPr>
              <a:t> 19</a:t>
            </a:r>
            <a:r>
              <a:rPr lang="en-US" sz="2000" kern="0" dirty="0">
                <a:solidFill>
                  <a:srgbClr val="FF0000"/>
                </a:solidFill>
              </a:rPr>
              <a:t> </a:t>
            </a:r>
            <a:r>
              <a:rPr lang="en-US" sz="2000" kern="0" dirty="0" smtClean="0"/>
              <a:t>percent </a:t>
            </a:r>
            <a:r>
              <a:rPr lang="en-US" sz="2000" kern="0" dirty="0">
                <a:solidFill>
                  <a:srgbClr val="000000"/>
                </a:solidFill>
              </a:rPr>
              <a:t>by </a:t>
            </a:r>
            <a:r>
              <a:rPr lang="en-US" sz="2000" strike="sngStrike" kern="0" dirty="0" smtClean="0">
                <a:solidFill>
                  <a:srgbClr val="FF0000"/>
                </a:solidFill>
              </a:rPr>
              <a:t>2016</a:t>
            </a:r>
            <a:r>
              <a:rPr lang="en-US" sz="2000" kern="0" dirty="0" smtClean="0">
                <a:solidFill>
                  <a:srgbClr val="FF0000"/>
                </a:solidFill>
              </a:rPr>
              <a:t> 2017</a:t>
            </a:r>
            <a:r>
              <a:rPr lang="en-US" sz="2000" kern="0" dirty="0" smtClean="0">
                <a:solidFill>
                  <a:srgbClr val="000000"/>
                </a:solidFill>
              </a:rPr>
              <a:t> assuming</a:t>
            </a:r>
            <a:r>
              <a:rPr lang="en-US" sz="2000" kern="0" dirty="0">
                <a:solidFill>
                  <a:srgbClr val="000000"/>
                </a:solidFill>
              </a:rPr>
              <a:t>:</a:t>
            </a:r>
          </a:p>
          <a:p>
            <a:pPr lvl="2"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Permits issued, customers signed up, financing approved, </a:t>
            </a:r>
            <a:r>
              <a:rPr lang="en-US" sz="1800" kern="0" dirty="0" smtClean="0">
                <a:solidFill>
                  <a:srgbClr val="000000"/>
                </a:solidFill>
              </a:rPr>
              <a:t>construction completed </a:t>
            </a:r>
            <a:r>
              <a:rPr lang="en-US" sz="1800" kern="0" dirty="0">
                <a:solidFill>
                  <a:srgbClr val="000000"/>
                </a:solidFill>
              </a:rPr>
              <a:t>&amp; </a:t>
            </a:r>
            <a:r>
              <a:rPr lang="en-US" sz="1800" kern="0" dirty="0" smtClean="0">
                <a:solidFill>
                  <a:srgbClr val="000000"/>
                </a:solidFill>
              </a:rPr>
              <a:t>facilities operated </a:t>
            </a:r>
            <a:r>
              <a:rPr lang="en-US" sz="1800" kern="0" dirty="0">
                <a:solidFill>
                  <a:srgbClr val="000000"/>
                </a:solidFill>
              </a:rPr>
              <a:t>at </a:t>
            </a:r>
            <a:r>
              <a:rPr lang="en-US" sz="1800" kern="0" dirty="0" smtClean="0">
                <a:solidFill>
                  <a:srgbClr val="000000"/>
                </a:solidFill>
              </a:rPr>
              <a:t>capacity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pic>
        <p:nvPicPr>
          <p:cNvPr id="2458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83250" y="4518025"/>
            <a:ext cx="274637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22DDD4-73A0-4B7B-9619-A2B525969A7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8200" y="1144108"/>
            <a:ext cx="4208415" cy="30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16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Crude-by-Rail Projects – Bakersfield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399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486069-6DEC-479C-BD9F-02E32C7121C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9943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39481" y="3968245"/>
            <a:ext cx="36274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10"/>
          <p:cNvSpPr txBox="1">
            <a:spLocks noChangeArrowheads="1"/>
          </p:cNvSpPr>
          <p:nvPr/>
        </p:nvSpPr>
        <p:spPr bwMode="auto">
          <a:xfrm>
            <a:off x="4700155" y="5876420"/>
            <a:ext cx="3467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/>
              <a:t>Source: KernGoldenEmpire.com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8925" y="1287463"/>
            <a:ext cx="420687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 Crude Flexibility Project -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Bakersfield Refinery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unit trains per day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150,000 BPD offloading capacity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able to receive heavy crude oil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 tankage connected to main crude oil trunk lines – transfer to other refineries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Kern County Board of Supervisors approved permits for the project on September 9, 2014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 awarded for initial engineering work – May 2015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take 9 months, could be complete by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assuming customers sign long-term agreements and financing is approved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12730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Plains All American – Bakersfield Crude Terminal –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65,000 BPD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to additional crude oil line via new six-mile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pipeline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delivery during November 2014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rail economics have limited deliveries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Litigation underway regarding permit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78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Crude-by-Rail Projects – Northern California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368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B4D376-93CC-4229-A5D1-C0DADD5A259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687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64038" y="1722438"/>
            <a:ext cx="4581525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6"/>
          <p:cNvSpPr>
            <a:spLocks noGrp="1"/>
          </p:cNvSpPr>
          <p:nvPr>
            <p:ph sz="half" idx="1"/>
          </p:nvPr>
        </p:nvSpPr>
        <p:spPr>
          <a:xfrm>
            <a:off x="-228600" y="1341438"/>
            <a:ext cx="4495800" cy="4525962"/>
          </a:xfrm>
        </p:spPr>
        <p:txBody>
          <a:bodyPr/>
          <a:lstStyle/>
          <a:p>
            <a:pPr lvl="1">
              <a:buFontTx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</a:rPr>
              <a:t>Valero – Benicia Crude Oil By Rail Project </a:t>
            </a:r>
            <a:r>
              <a:rPr lang="en-US" sz="2200" kern="0" dirty="0" smtClean="0">
                <a:solidFill>
                  <a:srgbClr val="000000"/>
                </a:solidFill>
              </a:rPr>
              <a:t>– </a:t>
            </a:r>
            <a:r>
              <a:rPr lang="en-US" sz="2200" kern="0" dirty="0" smtClean="0">
                <a:solidFill>
                  <a:srgbClr val="FF0000"/>
                </a:solidFill>
              </a:rPr>
              <a:t>Permit Review</a:t>
            </a:r>
            <a:endParaRPr lang="en-US" sz="2200" kern="0" dirty="0">
              <a:solidFill>
                <a:srgbClr val="FF0000"/>
              </a:solidFill>
            </a:endParaRPr>
          </a:p>
          <a:p>
            <a:pPr lvl="2"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Benicia refinery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Up </a:t>
            </a:r>
            <a:r>
              <a:rPr lang="en-US" sz="1800" kern="0" dirty="0">
                <a:solidFill>
                  <a:srgbClr val="000000"/>
                </a:solidFill>
              </a:rPr>
              <a:t>to 70,000 BPD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Construction will take 6 months</a:t>
            </a:r>
          </a:p>
          <a:p>
            <a:pPr lvl="2"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Could be operational by </a:t>
            </a:r>
            <a:r>
              <a:rPr lang="en-US" sz="1800" kern="0" dirty="0" smtClean="0">
                <a:solidFill>
                  <a:srgbClr val="000000"/>
                </a:solidFill>
              </a:rPr>
              <a:t>2016</a:t>
            </a:r>
          </a:p>
          <a:p>
            <a:pPr lvl="2"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Recirculated Draft Environmental Impact Report (RDEIR</a:t>
            </a:r>
            <a:r>
              <a:rPr lang="en-US" sz="1800" kern="0" dirty="0" smtClean="0">
                <a:solidFill>
                  <a:srgbClr val="000000"/>
                </a:solidFill>
              </a:rPr>
              <a:t>) will be released August 31, 2015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45-day comment period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Lead agency – City of Benicia</a:t>
            </a:r>
            <a:endParaRPr lang="en-US" sz="1800" kern="0" dirty="0">
              <a:solidFill>
                <a:srgbClr val="000000"/>
              </a:solidFill>
            </a:endParaRP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en-US" sz="1800" kern="0" dirty="0">
                <a:solidFill>
                  <a:srgbClr val="000000"/>
                </a:solidFill>
                <a:hlinkClick r:id="rId3"/>
              </a:rPr>
              <a:t>://www.ci.benicia.ca.us/index.asp?Type=B_BASIC&amp;SEC={FDE9A332-542E-44C1-BBD0-A94C288675FD</a:t>
            </a:r>
            <a:r>
              <a:rPr lang="en-US" sz="1800" kern="0" dirty="0" smtClean="0">
                <a:solidFill>
                  <a:srgbClr val="000000"/>
                </a:solidFill>
                <a:hlinkClick r:id="rId3"/>
              </a:rPr>
              <a:t>}</a:t>
            </a:r>
            <a:endParaRPr lang="en-US" sz="1800" kern="0" dirty="0" smtClean="0">
              <a:solidFill>
                <a:srgbClr val="000000"/>
              </a:solidFill>
            </a:endParaRPr>
          </a:p>
          <a:p>
            <a:pPr lvl="2"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38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Crude-by-Rail Projects – Northern California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378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47E323-9151-4503-ACAA-BCE3F549218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1524000"/>
            <a:ext cx="838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WesPac Energy Project – Pittsburg –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Revised Permit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no longer include rail access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marine terminal for receipt and loading – average of 192,000 BPD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KLM pipeline – access to Valero, Shell, Tesoro &amp; Phillips 66 refineries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to idle San Pablo Bay Pipeline – access to Shell, Tesoro &amp; Phillips 66 refineries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operational by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Notice of Preparation (NOP) of a Second Recirculated Draft EIR is now available for a 30-day public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– comments due July 31, 2015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agency – City of Pittsburg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http://www.ci.pittsburg.ca.us/index.aspx?page=700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3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675" y="762000"/>
            <a:ext cx="85947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>
          <a:xfrm>
            <a:off x="914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0000"/>
                </a:solidFill>
              </a:rPr>
              <a:t>WesPac Project – Refinery Connections</a:t>
            </a:r>
            <a:endParaRPr lang="en-US" altLang="en-US" sz="3200" smtClean="0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389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8F790C-8D50-408C-B7FB-F345E63A526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ultiply 1"/>
          <p:cNvSpPr/>
          <p:nvPr/>
        </p:nvSpPr>
        <p:spPr>
          <a:xfrm>
            <a:off x="7391400" y="3429000"/>
            <a:ext cx="1454727" cy="1219200"/>
          </a:xfrm>
          <a:prstGeom prst="mathMultiply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6200" y="5666693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Project will no longer include rail access.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1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741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3736" y="2641"/>
            <a:ext cx="8229600" cy="1143000"/>
          </a:xfrm>
        </p:spPr>
        <p:txBody>
          <a:bodyPr/>
          <a:lstStyle/>
          <a:p>
            <a:r>
              <a:rPr lang="en-US" sz="3200" dirty="0" smtClean="0"/>
              <a:t>California Overview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741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785BE-3C96-44A4-A59F-3DBC644FFCF6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9893" y="1117687"/>
            <a:ext cx="7397286" cy="50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14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Crude-by-Rail Projects – Central California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399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486069-6DEC-479C-BD9F-02E32C7121C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944" name="TextBox 10"/>
          <p:cNvSpPr txBox="1">
            <a:spLocks noChangeArrowheads="1"/>
          </p:cNvSpPr>
          <p:nvPr/>
        </p:nvSpPr>
        <p:spPr bwMode="auto">
          <a:xfrm>
            <a:off x="821597" y="5943600"/>
            <a:ext cx="3467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/>
              <a:t>Source: Phillips 66 Draft EIR – </a:t>
            </a:r>
            <a:r>
              <a:rPr lang="en-US" sz="1100" dirty="0" smtClean="0"/>
              <a:t>October 2014</a:t>
            </a:r>
            <a:endParaRPr lang="en-US" sz="1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46809" y="10668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Phillips 66 – Santa Maria Refinery –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 Review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of 37,142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9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 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be operational by 2016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Building Department is currently working toward releasing a Final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Impact Report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agency – County of San Luis Obispo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9853" y="3886200"/>
            <a:ext cx="3990747" cy="2073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3000" y="2590800"/>
            <a:ext cx="3629548" cy="36215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6809" y="3021659"/>
            <a:ext cx="45459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www.slocounty.ca.gov/planning/environmental/EnvironmentalNotices/Phillips_66_Company_Rail_Spur_Extension_Project.htm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7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Crude-by-Rail Projects – Planned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399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486069-6DEC-479C-BD9F-02E32C7121C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4800" y="1230868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Projects not included in CBR projection by Energy Commission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1600200"/>
            <a:ext cx="3484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Targa – Port of Stockton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65,000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rail, load barges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2514600"/>
            <a:ext cx="312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Questar Project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 of Desert Hot Springs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Nearly 2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trains per day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120,000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BPD offloading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to Los Angeles basin crude oil pipeline network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 is still performing an engineering analysis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be operational by late 2017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70331" y="2603156"/>
            <a:ext cx="5468869" cy="29594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5200" y="5638800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Questar Pipeline customer meeting, March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42092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741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3736" y="2641"/>
            <a:ext cx="8229600" cy="1143000"/>
          </a:xfrm>
        </p:spPr>
        <p:txBody>
          <a:bodyPr/>
          <a:lstStyle/>
          <a:p>
            <a:r>
              <a:rPr lang="en-US" sz="3200" dirty="0" smtClean="0"/>
              <a:t>Washington CBR Projects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1741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785BE-3C96-44A4-A59F-3DBC644FFCF6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0198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26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Active CBR Facilities </a:t>
            </a:r>
            <a:r>
              <a:rPr lang="en-US" altLang="en-US" sz="3200" dirty="0"/>
              <a:t>– Pacific Northwest</a:t>
            </a:r>
            <a:endParaRPr lang="en-US" altLang="en-US" sz="32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368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B4D376-93CC-4229-A5D1-C0DADD5A259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22275" y="990600"/>
            <a:ext cx="8261350" cy="5570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Tesoro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Anacortes Refinery –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50,000 BPD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September 2012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Cherry Point Refinery –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60,000 BPD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December 2013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 – Clatskanie, OR –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Originally up to 28,600 BPD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8/19/14 - permit revised to 120,000 BPD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Phillips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 – Ferndale Refinery –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20,000 BPD, mixed freight cars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Permits received for expansion to 40,000 BPD in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Oil and Refining – Tacoma Refinery –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6,900 BPD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Seeking permits to expand capacity to 48,000 BPD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CBR off-loading capacity up to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280,900 BPD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098550"/>
            <a:ext cx="34290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337175" y="3352800"/>
            <a:ext cx="3578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dirty="0"/>
              <a:t>Source: Skagit Valley Herald</a:t>
            </a:r>
          </a:p>
        </p:txBody>
      </p:sp>
    </p:spTree>
    <p:extLst>
      <p:ext uri="{BB962C8B-B14F-4D97-AF65-F5344CB8AC3E}">
        <p14:creationId xmlns:p14="http://schemas.microsoft.com/office/powerpoint/2010/main" xmlns="" val="5504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CBR </a:t>
            </a:r>
            <a:r>
              <a:rPr lang="en-US" altLang="en-US" sz="3200" dirty="0"/>
              <a:t>Projects – Pacific Northwest</a:t>
            </a:r>
            <a:endParaRPr lang="en-US" altLang="en-US" sz="32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368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B4D376-93CC-4229-A5D1-C0DADD5A259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47700" y="1098550"/>
            <a:ext cx="79248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Tesoro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Savages, Port of Vancouver Project –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 Review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 receipts of unit trains &amp; loading of marine vessels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capacity up to 120,000 BPD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Tesoro will have off-take rights to 60,000 BPD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Expansion capability of up 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360,000 BPD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Revised draft EIS to be released late November 2015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agency - Energy Facility Site Evaluation Council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://www.efsec.wa.gov/Tesoro-Savage.shtml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3631502"/>
            <a:ext cx="5577599" cy="2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98517" y="1524000"/>
            <a:ext cx="2842965" cy="19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5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CBR </a:t>
            </a:r>
            <a:r>
              <a:rPr lang="en-US" altLang="en-US" sz="3200" dirty="0"/>
              <a:t>Projects – Pacific Northwest</a:t>
            </a:r>
            <a:endParaRPr lang="en-US" altLang="en-US" sz="32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368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B4D376-93CC-4229-A5D1-C0DADD5A259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1190625"/>
            <a:ext cx="354647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Shell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Anacortes Refinery Project –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 Review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 receipts of unit trains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 up 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62,000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EIS to be developed after Shell appeal to obtain a Mitigated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 of Non-Significance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denied in May 2015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agency – Skagit County Planning &amp; Development Services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initial start-up during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2016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http://www.skagitcounty.net/Departments/PlanningAndPermit/shellpermit.htm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64038" y="1371600"/>
            <a:ext cx="432276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38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>
          <a:xfrm>
            <a:off x="813955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Agency Roles &amp; Responsibilities</a:t>
            </a:r>
            <a:endParaRPr lang="en-US" alt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389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8F790C-8D50-408C-B7FB-F345E63A526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400" y="1246909"/>
            <a:ext cx="7471753" cy="568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400" y="1828800"/>
            <a:ext cx="7479953" cy="4041646"/>
          </a:xfrm>
          <a:prstGeom prst="rect">
            <a:avLst/>
          </a:prstGeom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917864" y="6062662"/>
            <a:ext cx="3467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/>
              <a:t>Source: </a:t>
            </a:r>
            <a:r>
              <a:rPr lang="en-US" altLang="en-US" sz="1100" dirty="0" smtClean="0"/>
              <a:t>California Energy Commission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9508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>
          <a:xfrm>
            <a:off x="813955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Agency Roles &amp; Responsibilities</a:t>
            </a:r>
            <a:endParaRPr lang="en-US" alt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389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8F790C-8D50-408C-B7FB-F345E63A526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400" y="1246909"/>
            <a:ext cx="7471753" cy="568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1722" y="1828801"/>
            <a:ext cx="7470278" cy="4114800"/>
          </a:xfrm>
          <a:prstGeom prst="rect">
            <a:avLst/>
          </a:prstGeom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917864" y="6062662"/>
            <a:ext cx="3467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/>
              <a:t>Source: </a:t>
            </a:r>
            <a:r>
              <a:rPr lang="en-US" altLang="en-US" sz="1100" dirty="0" smtClean="0"/>
              <a:t>California Energy Commission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8868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olar%20Resolution%20tu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4267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Additional Q &amp; A</a:t>
            </a:r>
            <a:endParaRPr lang="en-US" sz="3200" dirty="0" smtClean="0"/>
          </a:p>
        </p:txBody>
      </p:sp>
      <p:pic>
        <p:nvPicPr>
          <p:cNvPr id="6149" name="Picture 4" descr="94-63-3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1338" y="1143000"/>
            <a:ext cx="23939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Pipeline Photo #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7338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615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41F3A7-7CB1-46F7-8A21-C68B2FA15928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69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California Refineries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572000" cy="4525963"/>
          </a:xfrm>
        </p:spPr>
        <p:txBody>
          <a:bodyPr/>
          <a:lstStyle/>
          <a:p>
            <a:pPr lvl="1">
              <a:buFontTx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3 primary refinery locations</a:t>
            </a:r>
          </a:p>
          <a:p>
            <a:pPr lvl="1">
              <a:buFontTx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12 refineries produce transportation fuels that meet California standards</a:t>
            </a:r>
          </a:p>
          <a:p>
            <a:pPr lvl="1">
              <a:buFontTx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8 smaller refineries produce asphalt and other petroleum products</a:t>
            </a:r>
          </a:p>
          <a:p>
            <a:pPr lvl="1">
              <a:buFontTx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California refineries provide majority of transportation fuel to neighboring states</a:t>
            </a:r>
          </a:p>
          <a:p>
            <a:pPr lvl="1">
              <a:buFontTx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Process over 1.6 million barrels per day of crude oil</a:t>
            </a:r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6861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9B8E1C-D6D3-4280-A98E-58DA50FAE41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69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California Refineries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half" idx="1"/>
          </p:nvPr>
        </p:nvSpPr>
        <p:spPr>
          <a:xfrm>
            <a:off x="3200400" y="1295400"/>
            <a:ext cx="5791200" cy="4525963"/>
          </a:xfrm>
        </p:spPr>
        <p:txBody>
          <a:bodyPr/>
          <a:lstStyle/>
          <a:p>
            <a:pPr lvl="1">
              <a:buFontTx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Refineries are a primary hub of logistical activity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Raw materials imported &amp; finished products shipped</a:t>
            </a:r>
          </a:p>
          <a:p>
            <a:pPr lvl="1">
              <a:buFontTx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Crude oil receipts during 2014 received by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Marine vessels (foreign) - 787.1 TBD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Marine vessels (Alaska) – 190.5 TBD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California source via pipelines – 664.8 TBD</a:t>
            </a:r>
          </a:p>
          <a:p>
            <a:pPr lvl="2"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Rail/truck – 15.7 TBD</a:t>
            </a:r>
          </a:p>
          <a:p>
            <a:pPr lvl="1">
              <a:buFontTx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</a:rPr>
              <a:t>Process units operate continuously at or near maximum capacity, except during periods of planned maintenance or unplanned outages</a:t>
            </a:r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pic>
        <p:nvPicPr>
          <p:cNvPr id="9223" name="Picture 7" descr="refiner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105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8A68C3-60CE-4E96-AD85-B76E0595AC8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43400" y="5903218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TBD = Thousands of Barrels Per Day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51622" y="5821363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Valero Benicia refinery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2125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228600"/>
            <a:ext cx="8677102" cy="6294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215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419DC7-658D-4CBF-9992-042B842A23C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04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152400"/>
            <a:ext cx="8458200" cy="6128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225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CD0C5B-DF56-4104-AD91-5A90F5AB96A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18509" y="1524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Increased number of producing wells has had marginal impact on average level of output per well per day.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3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200" y="819150"/>
            <a:ext cx="7510463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>
          <a:xfrm>
            <a:off x="914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Crude Oil Pipeline Projects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934200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alpha val="68000"/>
                  </a:schemeClr>
                </a:solidFill>
                <a:latin typeface="Arial" charset="0"/>
                <a:cs typeface="Arial" charset="0"/>
              </a:rPr>
              <a:t>California Energy Commission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7/20/2015</a:t>
            </a:r>
            <a:endParaRPr lang="en-US"/>
          </a:p>
        </p:txBody>
      </p:sp>
      <p:sp>
        <p:nvSpPr>
          <p:cNvPr id="2867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6CEE8E-6153-43E4-A5C1-1BEF757C753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971550" y="5802313"/>
            <a:ext cx="7486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No crude oil pipelines into </a:t>
            </a:r>
            <a:r>
              <a:rPr lang="en-US" altLang="en-US" b="1" dirty="0" smtClean="0">
                <a:solidFill>
                  <a:srgbClr val="FF0000"/>
                </a:solidFill>
              </a:rPr>
              <a:t>California…one project being examined.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70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94148</TotalTime>
  <Words>2327</Words>
  <Application>Microsoft Office PowerPoint</Application>
  <PresentationFormat>On-screen Show (4:3)</PresentationFormat>
  <Paragraphs>417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Workshop Purpose</vt:lpstr>
      <vt:lpstr>Topics</vt:lpstr>
      <vt:lpstr>California Overview</vt:lpstr>
      <vt:lpstr>California Refineries</vt:lpstr>
      <vt:lpstr>California Refineries</vt:lpstr>
      <vt:lpstr>Slide 7</vt:lpstr>
      <vt:lpstr>Slide 8</vt:lpstr>
      <vt:lpstr>Crude Oil Pipeline Projects</vt:lpstr>
      <vt:lpstr>Crude Oil Sources for CA Refineries</vt:lpstr>
      <vt:lpstr>Pipeline Access Important</vt:lpstr>
      <vt:lpstr>Slide 12</vt:lpstr>
      <vt:lpstr>Marine Terminals Receive Imports</vt:lpstr>
      <vt:lpstr>United States Overview</vt:lpstr>
      <vt:lpstr>U.S. Tight Oil Production – Jan. ’07-June ‘15</vt:lpstr>
      <vt:lpstr>U.S. Crude Oil Production – Jan. ‘81-Apr. ‘15</vt:lpstr>
      <vt:lpstr>Slide 17</vt:lpstr>
      <vt:lpstr>U.S. Imports of Crude Oil Decline</vt:lpstr>
      <vt:lpstr>Global Overview</vt:lpstr>
      <vt:lpstr>Global Demand Growth Outlook</vt:lpstr>
      <vt:lpstr>Slide 21</vt:lpstr>
      <vt:lpstr>Slide 22</vt:lpstr>
      <vt:lpstr>Steep Price Decline</vt:lpstr>
      <vt:lpstr>Daily Brent Crude Oil Prices (2011 – 7/17/15)</vt:lpstr>
      <vt:lpstr>Crude Oil Prices – West Coast, Brent &amp; WTI</vt:lpstr>
      <vt:lpstr>Crude Oil – Export Restrictions</vt:lpstr>
      <vt:lpstr>Oil Rig Deployment Declines with Price</vt:lpstr>
      <vt:lpstr>Crude-by-Rail (CBR)</vt:lpstr>
      <vt:lpstr>U.S. Crude-by-Rail Transportation</vt:lpstr>
      <vt:lpstr>California Crude-by-Rail Imports</vt:lpstr>
      <vt:lpstr>Northern California – CBR Activity</vt:lpstr>
      <vt:lpstr>Rail Routes Into and Within California</vt:lpstr>
      <vt:lpstr>Slide 33</vt:lpstr>
      <vt:lpstr>Slide 34</vt:lpstr>
      <vt:lpstr>California CBR Imports Expected to Grow</vt:lpstr>
      <vt:lpstr>Crude-by-Rail Projects – Bakersfield</vt:lpstr>
      <vt:lpstr>Crude-by-Rail Projects – Northern California</vt:lpstr>
      <vt:lpstr>Crude-by-Rail Projects – Northern California</vt:lpstr>
      <vt:lpstr>WesPac Project – Refinery Connections</vt:lpstr>
      <vt:lpstr>Crude-by-Rail Projects – Central California</vt:lpstr>
      <vt:lpstr>Crude-by-Rail Projects – Planned</vt:lpstr>
      <vt:lpstr>Washington CBR Projects</vt:lpstr>
      <vt:lpstr>Active CBR Facilities – Pacific Northwest</vt:lpstr>
      <vt:lpstr>CBR Projects – Pacific Northwest</vt:lpstr>
      <vt:lpstr>CBR Projects – Pacific Northwest</vt:lpstr>
      <vt:lpstr>Agency Roles &amp; Responsibilities</vt:lpstr>
      <vt:lpstr>Agency Roles &amp; Responsibilities</vt:lpstr>
      <vt:lpstr>Additional 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Gordon</dc:creator>
  <cp:lastModifiedBy>Roger</cp:lastModifiedBy>
  <cp:revision>5064</cp:revision>
  <dcterms:created xsi:type="dcterms:W3CDTF">2010-09-06T21:52:40Z</dcterms:created>
  <dcterms:modified xsi:type="dcterms:W3CDTF">2015-07-24T16:25:05Z</dcterms:modified>
</cp:coreProperties>
</file>