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68" r:id="rId4"/>
    <p:sldId id="259" r:id="rId5"/>
    <p:sldId id="261" r:id="rId6"/>
    <p:sldId id="262" r:id="rId7"/>
    <p:sldId id="260" r:id="rId8"/>
    <p:sldId id="263" r:id="rId9"/>
    <p:sldId id="264" r:id="rId10"/>
    <p:sldId id="265" r:id="rId11"/>
    <p:sldId id="266" r:id="rId12"/>
    <p:sldId id="267" r:id="rId13"/>
  </p:sldIdLst>
  <p:sldSz cx="9144000" cy="6858000" type="screen4x3"/>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444" y="-3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57333" cy="353854"/>
          </a:xfrm>
          <a:prstGeom prst="rect">
            <a:avLst/>
          </a:prstGeom>
        </p:spPr>
        <p:txBody>
          <a:bodyPr vert="horz" lIns="93933" tIns="46967" rIns="93933" bIns="46967" rtlCol="0"/>
          <a:lstStyle>
            <a:lvl1pPr algn="l">
              <a:defRPr sz="1200"/>
            </a:lvl1pPr>
          </a:lstStyle>
          <a:p>
            <a:endParaRPr lang="en-US"/>
          </a:p>
        </p:txBody>
      </p:sp>
      <p:sp>
        <p:nvSpPr>
          <p:cNvPr id="3" name="Date Placeholder 2"/>
          <p:cNvSpPr>
            <a:spLocks noGrp="1"/>
          </p:cNvSpPr>
          <p:nvPr>
            <p:ph type="dt" sz="quarter" idx="1"/>
          </p:nvPr>
        </p:nvSpPr>
        <p:spPr>
          <a:xfrm>
            <a:off x="5303578" y="1"/>
            <a:ext cx="4057333" cy="353854"/>
          </a:xfrm>
          <a:prstGeom prst="rect">
            <a:avLst/>
          </a:prstGeom>
        </p:spPr>
        <p:txBody>
          <a:bodyPr vert="horz" lIns="93933" tIns="46967" rIns="93933" bIns="46967" rtlCol="0"/>
          <a:lstStyle>
            <a:lvl1pPr algn="r">
              <a:defRPr sz="1200"/>
            </a:lvl1pPr>
          </a:lstStyle>
          <a:p>
            <a:fld id="{3A390622-BD40-4005-9D29-F78F6BCE06FE}" type="datetimeFigureOut">
              <a:rPr lang="en-US" smtClean="0"/>
              <a:t>3/31/2016</a:t>
            </a:fld>
            <a:endParaRPr lang="en-US"/>
          </a:p>
        </p:txBody>
      </p:sp>
      <p:sp>
        <p:nvSpPr>
          <p:cNvPr id="4" name="Footer Placeholder 3"/>
          <p:cNvSpPr>
            <a:spLocks noGrp="1"/>
          </p:cNvSpPr>
          <p:nvPr>
            <p:ph type="ftr" sz="quarter" idx="2"/>
          </p:nvPr>
        </p:nvSpPr>
        <p:spPr>
          <a:xfrm>
            <a:off x="1" y="6721994"/>
            <a:ext cx="4057333" cy="353854"/>
          </a:xfrm>
          <a:prstGeom prst="rect">
            <a:avLst/>
          </a:prstGeom>
        </p:spPr>
        <p:txBody>
          <a:bodyPr vert="horz" lIns="93933" tIns="46967" rIns="93933" bIns="46967" rtlCol="0" anchor="b"/>
          <a:lstStyle>
            <a:lvl1pPr algn="l">
              <a:defRPr sz="1200"/>
            </a:lvl1pPr>
          </a:lstStyle>
          <a:p>
            <a:endParaRPr lang="en-US"/>
          </a:p>
        </p:txBody>
      </p:sp>
      <p:sp>
        <p:nvSpPr>
          <p:cNvPr id="5" name="Slide Number Placeholder 4"/>
          <p:cNvSpPr>
            <a:spLocks noGrp="1"/>
          </p:cNvSpPr>
          <p:nvPr>
            <p:ph type="sldNum" sz="quarter" idx="3"/>
          </p:nvPr>
        </p:nvSpPr>
        <p:spPr>
          <a:xfrm>
            <a:off x="5303578" y="6721994"/>
            <a:ext cx="4057333" cy="353854"/>
          </a:xfrm>
          <a:prstGeom prst="rect">
            <a:avLst/>
          </a:prstGeom>
        </p:spPr>
        <p:txBody>
          <a:bodyPr vert="horz" lIns="93933" tIns="46967" rIns="93933" bIns="46967" rtlCol="0" anchor="b"/>
          <a:lstStyle>
            <a:lvl1pPr algn="r">
              <a:defRPr sz="1200"/>
            </a:lvl1pPr>
          </a:lstStyle>
          <a:p>
            <a:fld id="{D7E4632C-6CD7-4748-B0D3-4A6C9521FDF8}" type="slidenum">
              <a:rPr lang="en-US" smtClean="0"/>
              <a:t>‹#›</a:t>
            </a:fld>
            <a:endParaRPr lang="en-US"/>
          </a:p>
        </p:txBody>
      </p:sp>
    </p:spTree>
    <p:extLst>
      <p:ext uri="{BB962C8B-B14F-4D97-AF65-F5344CB8AC3E}">
        <p14:creationId xmlns:p14="http://schemas.microsoft.com/office/powerpoint/2010/main" val="4208305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57333" cy="353854"/>
          </a:xfrm>
          <a:prstGeom prst="rect">
            <a:avLst/>
          </a:prstGeom>
        </p:spPr>
        <p:txBody>
          <a:bodyPr vert="horz" lIns="93933" tIns="46967" rIns="93933" bIns="46967" rtlCol="0"/>
          <a:lstStyle>
            <a:lvl1pPr algn="l">
              <a:defRPr sz="1200"/>
            </a:lvl1pPr>
          </a:lstStyle>
          <a:p>
            <a:endParaRPr lang="en-US"/>
          </a:p>
        </p:txBody>
      </p:sp>
      <p:sp>
        <p:nvSpPr>
          <p:cNvPr id="3" name="Date Placeholder 2"/>
          <p:cNvSpPr>
            <a:spLocks noGrp="1"/>
          </p:cNvSpPr>
          <p:nvPr>
            <p:ph type="dt" idx="1"/>
          </p:nvPr>
        </p:nvSpPr>
        <p:spPr>
          <a:xfrm>
            <a:off x="5303578" y="1"/>
            <a:ext cx="4057333" cy="353854"/>
          </a:xfrm>
          <a:prstGeom prst="rect">
            <a:avLst/>
          </a:prstGeom>
        </p:spPr>
        <p:txBody>
          <a:bodyPr vert="horz" lIns="93933" tIns="46967" rIns="93933" bIns="46967" rtlCol="0"/>
          <a:lstStyle>
            <a:lvl1pPr algn="r">
              <a:defRPr sz="1200"/>
            </a:lvl1pPr>
          </a:lstStyle>
          <a:p>
            <a:fld id="{2C3ADD66-1F21-4A60-A818-EF0556C02B6B}" type="datetimeFigureOut">
              <a:rPr lang="en-US" smtClean="0"/>
              <a:t>3/31/2016</a:t>
            </a:fld>
            <a:endParaRPr lang="en-US"/>
          </a:p>
        </p:txBody>
      </p:sp>
      <p:sp>
        <p:nvSpPr>
          <p:cNvPr id="4" name="Slide Image Placeholder 3"/>
          <p:cNvSpPr>
            <a:spLocks noGrp="1" noRot="1" noChangeAspect="1"/>
          </p:cNvSpPr>
          <p:nvPr>
            <p:ph type="sldImg" idx="2"/>
          </p:nvPr>
        </p:nvSpPr>
        <p:spPr>
          <a:xfrm>
            <a:off x="2913063" y="530225"/>
            <a:ext cx="3538537" cy="2654300"/>
          </a:xfrm>
          <a:prstGeom prst="rect">
            <a:avLst/>
          </a:prstGeom>
          <a:noFill/>
          <a:ln w="12700">
            <a:solidFill>
              <a:prstClr val="black"/>
            </a:solidFill>
          </a:ln>
        </p:spPr>
        <p:txBody>
          <a:bodyPr vert="horz" lIns="93933" tIns="46967" rIns="93933" bIns="46967" rtlCol="0" anchor="ctr"/>
          <a:lstStyle/>
          <a:p>
            <a:endParaRPr lang="en-US"/>
          </a:p>
        </p:txBody>
      </p:sp>
      <p:sp>
        <p:nvSpPr>
          <p:cNvPr id="5" name="Notes Placeholder 4"/>
          <p:cNvSpPr>
            <a:spLocks noGrp="1"/>
          </p:cNvSpPr>
          <p:nvPr>
            <p:ph type="body" sz="quarter" idx="3"/>
          </p:nvPr>
        </p:nvSpPr>
        <p:spPr>
          <a:xfrm>
            <a:off x="936308" y="3361610"/>
            <a:ext cx="7490460" cy="3184684"/>
          </a:xfrm>
          <a:prstGeom prst="rect">
            <a:avLst/>
          </a:prstGeom>
        </p:spPr>
        <p:txBody>
          <a:bodyPr vert="horz" lIns="93933" tIns="46967" rIns="93933" bIns="469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721994"/>
            <a:ext cx="4057333" cy="353854"/>
          </a:xfrm>
          <a:prstGeom prst="rect">
            <a:avLst/>
          </a:prstGeom>
        </p:spPr>
        <p:txBody>
          <a:bodyPr vert="horz" lIns="93933" tIns="46967" rIns="93933" bIns="46967" rtlCol="0" anchor="b"/>
          <a:lstStyle>
            <a:lvl1pPr algn="l">
              <a:defRPr sz="1200"/>
            </a:lvl1pPr>
          </a:lstStyle>
          <a:p>
            <a:endParaRPr lang="en-US"/>
          </a:p>
        </p:txBody>
      </p:sp>
      <p:sp>
        <p:nvSpPr>
          <p:cNvPr id="7" name="Slide Number Placeholder 6"/>
          <p:cNvSpPr>
            <a:spLocks noGrp="1"/>
          </p:cNvSpPr>
          <p:nvPr>
            <p:ph type="sldNum" sz="quarter" idx="5"/>
          </p:nvPr>
        </p:nvSpPr>
        <p:spPr>
          <a:xfrm>
            <a:off x="5303578" y="6721994"/>
            <a:ext cx="4057333" cy="353854"/>
          </a:xfrm>
          <a:prstGeom prst="rect">
            <a:avLst/>
          </a:prstGeom>
        </p:spPr>
        <p:txBody>
          <a:bodyPr vert="horz" lIns="93933" tIns="46967" rIns="93933" bIns="46967" rtlCol="0" anchor="b"/>
          <a:lstStyle>
            <a:lvl1pPr algn="r">
              <a:defRPr sz="1200"/>
            </a:lvl1pPr>
          </a:lstStyle>
          <a:p>
            <a:fld id="{D457E1C3-310F-4732-BF58-FA24309E8480}" type="slidenum">
              <a:rPr lang="en-US" smtClean="0"/>
              <a:t>‹#›</a:t>
            </a:fld>
            <a:endParaRPr lang="en-US"/>
          </a:p>
        </p:txBody>
      </p:sp>
    </p:spTree>
    <p:extLst>
      <p:ext uri="{BB962C8B-B14F-4D97-AF65-F5344CB8AC3E}">
        <p14:creationId xmlns:p14="http://schemas.microsoft.com/office/powerpoint/2010/main" val="43903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Interagency Rail Safety Working Group</a:t>
            </a:r>
            <a:r>
              <a:rPr lang="en-US" baseline="0" dirty="0" smtClean="0"/>
              <a:t> for the State of California submitted this report on June 10, 2014.  It was timed for the release of the Benicia draft EIR and was submitted when that draft came out somewhat later that summer.</a:t>
            </a:r>
            <a:endParaRPr lang="en-US" dirty="0"/>
          </a:p>
        </p:txBody>
      </p:sp>
      <p:sp>
        <p:nvSpPr>
          <p:cNvPr id="4" name="Slide Number Placeholder 3"/>
          <p:cNvSpPr>
            <a:spLocks noGrp="1"/>
          </p:cNvSpPr>
          <p:nvPr>
            <p:ph type="sldNum" sz="quarter" idx="10"/>
          </p:nvPr>
        </p:nvSpPr>
        <p:spPr/>
        <p:txBody>
          <a:bodyPr/>
          <a:lstStyle/>
          <a:p>
            <a:fld id="{D457E1C3-310F-4732-BF58-FA24309E8480}" type="slidenum">
              <a:rPr lang="en-US" smtClean="0"/>
              <a:t>2</a:t>
            </a:fld>
            <a:endParaRPr lang="en-US"/>
          </a:p>
        </p:txBody>
      </p:sp>
    </p:spTree>
    <p:extLst>
      <p:ext uri="{BB962C8B-B14F-4D97-AF65-F5344CB8AC3E}">
        <p14:creationId xmlns:p14="http://schemas.microsoft.com/office/powerpoint/2010/main" val="292313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5980C9-7E58-443E-9446-1B0976CB6E36}"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58E78-99A3-4EDB-9611-AA90802FAFAD}" type="slidenum">
              <a:rPr lang="en-US" smtClean="0"/>
              <a:t>‹#›</a:t>
            </a:fld>
            <a:endParaRPr lang="en-US"/>
          </a:p>
        </p:txBody>
      </p:sp>
    </p:spTree>
    <p:extLst>
      <p:ext uri="{BB962C8B-B14F-4D97-AF65-F5344CB8AC3E}">
        <p14:creationId xmlns:p14="http://schemas.microsoft.com/office/powerpoint/2010/main" val="2212850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980C9-7E58-443E-9446-1B0976CB6E36}"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58E78-99A3-4EDB-9611-AA90802FAFAD}" type="slidenum">
              <a:rPr lang="en-US" smtClean="0"/>
              <a:t>‹#›</a:t>
            </a:fld>
            <a:endParaRPr lang="en-US"/>
          </a:p>
        </p:txBody>
      </p:sp>
    </p:spTree>
    <p:extLst>
      <p:ext uri="{BB962C8B-B14F-4D97-AF65-F5344CB8AC3E}">
        <p14:creationId xmlns:p14="http://schemas.microsoft.com/office/powerpoint/2010/main" val="114667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980C9-7E58-443E-9446-1B0976CB6E36}"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58E78-99A3-4EDB-9611-AA90802FAFAD}" type="slidenum">
              <a:rPr lang="en-US" smtClean="0"/>
              <a:t>‹#›</a:t>
            </a:fld>
            <a:endParaRPr lang="en-US"/>
          </a:p>
        </p:txBody>
      </p:sp>
    </p:spTree>
    <p:extLst>
      <p:ext uri="{BB962C8B-B14F-4D97-AF65-F5344CB8AC3E}">
        <p14:creationId xmlns:p14="http://schemas.microsoft.com/office/powerpoint/2010/main" val="107472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980C9-7E58-443E-9446-1B0976CB6E36}"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58E78-99A3-4EDB-9611-AA90802FAFAD}" type="slidenum">
              <a:rPr lang="en-US" smtClean="0"/>
              <a:t>‹#›</a:t>
            </a:fld>
            <a:endParaRPr lang="en-US"/>
          </a:p>
        </p:txBody>
      </p:sp>
    </p:spTree>
    <p:extLst>
      <p:ext uri="{BB962C8B-B14F-4D97-AF65-F5344CB8AC3E}">
        <p14:creationId xmlns:p14="http://schemas.microsoft.com/office/powerpoint/2010/main" val="408409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5980C9-7E58-443E-9446-1B0976CB6E36}"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58E78-99A3-4EDB-9611-AA90802FAFAD}" type="slidenum">
              <a:rPr lang="en-US" smtClean="0"/>
              <a:t>‹#›</a:t>
            </a:fld>
            <a:endParaRPr lang="en-US"/>
          </a:p>
        </p:txBody>
      </p:sp>
    </p:spTree>
    <p:extLst>
      <p:ext uri="{BB962C8B-B14F-4D97-AF65-F5344CB8AC3E}">
        <p14:creationId xmlns:p14="http://schemas.microsoft.com/office/powerpoint/2010/main" val="3963290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5980C9-7E58-443E-9446-1B0976CB6E36}"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58E78-99A3-4EDB-9611-AA90802FAFAD}" type="slidenum">
              <a:rPr lang="en-US" smtClean="0"/>
              <a:t>‹#›</a:t>
            </a:fld>
            <a:endParaRPr lang="en-US"/>
          </a:p>
        </p:txBody>
      </p:sp>
    </p:spTree>
    <p:extLst>
      <p:ext uri="{BB962C8B-B14F-4D97-AF65-F5344CB8AC3E}">
        <p14:creationId xmlns:p14="http://schemas.microsoft.com/office/powerpoint/2010/main" val="2172815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5980C9-7E58-443E-9446-1B0976CB6E36}" type="datetimeFigureOut">
              <a:rPr lang="en-US" smtClean="0"/>
              <a:t>3/31/2016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58E78-99A3-4EDB-9611-AA90802FAFAD}" type="slidenum">
              <a:rPr lang="en-US" smtClean="0"/>
              <a:t>‹#›</a:t>
            </a:fld>
            <a:endParaRPr lang="en-US"/>
          </a:p>
        </p:txBody>
      </p:sp>
    </p:spTree>
    <p:extLst>
      <p:ext uri="{BB962C8B-B14F-4D97-AF65-F5344CB8AC3E}">
        <p14:creationId xmlns:p14="http://schemas.microsoft.com/office/powerpoint/2010/main" val="194364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5980C9-7E58-443E-9446-1B0976CB6E36}" type="datetimeFigureOut">
              <a:rPr lang="en-US" smtClean="0"/>
              <a:t>3/31/2016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58E78-99A3-4EDB-9611-AA90802FAFAD}" type="slidenum">
              <a:rPr lang="en-US" smtClean="0"/>
              <a:t>‹#›</a:t>
            </a:fld>
            <a:endParaRPr lang="en-US"/>
          </a:p>
        </p:txBody>
      </p:sp>
    </p:spTree>
    <p:extLst>
      <p:ext uri="{BB962C8B-B14F-4D97-AF65-F5344CB8AC3E}">
        <p14:creationId xmlns:p14="http://schemas.microsoft.com/office/powerpoint/2010/main" val="225927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980C9-7E58-443E-9446-1B0976CB6E36}" type="datetimeFigureOut">
              <a:rPr lang="en-US" smtClean="0"/>
              <a:t>3/31/2016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758E78-99A3-4EDB-9611-AA90802FAFAD}" type="slidenum">
              <a:rPr lang="en-US" smtClean="0"/>
              <a:t>‹#›</a:t>
            </a:fld>
            <a:endParaRPr lang="en-US"/>
          </a:p>
        </p:txBody>
      </p:sp>
    </p:spTree>
    <p:extLst>
      <p:ext uri="{BB962C8B-B14F-4D97-AF65-F5344CB8AC3E}">
        <p14:creationId xmlns:p14="http://schemas.microsoft.com/office/powerpoint/2010/main" val="298904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980C9-7E58-443E-9446-1B0976CB6E36}"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58E78-99A3-4EDB-9611-AA90802FAFAD}" type="slidenum">
              <a:rPr lang="en-US" smtClean="0"/>
              <a:t>‹#›</a:t>
            </a:fld>
            <a:endParaRPr lang="en-US"/>
          </a:p>
        </p:txBody>
      </p:sp>
    </p:spTree>
    <p:extLst>
      <p:ext uri="{BB962C8B-B14F-4D97-AF65-F5344CB8AC3E}">
        <p14:creationId xmlns:p14="http://schemas.microsoft.com/office/powerpoint/2010/main" val="209792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980C9-7E58-443E-9446-1B0976CB6E36}"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58E78-99A3-4EDB-9611-AA90802FAFAD}" type="slidenum">
              <a:rPr lang="en-US" smtClean="0"/>
              <a:t>‹#›</a:t>
            </a:fld>
            <a:endParaRPr lang="en-US"/>
          </a:p>
        </p:txBody>
      </p:sp>
    </p:spTree>
    <p:extLst>
      <p:ext uri="{BB962C8B-B14F-4D97-AF65-F5344CB8AC3E}">
        <p14:creationId xmlns:p14="http://schemas.microsoft.com/office/powerpoint/2010/main" val="107794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980C9-7E58-443E-9446-1B0976CB6E36}" type="datetimeFigureOut">
              <a:rPr lang="en-US" smtClean="0"/>
              <a:t>3/31/2016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58E78-99A3-4EDB-9611-AA90802FAFAD}" type="slidenum">
              <a:rPr lang="en-US" smtClean="0"/>
              <a:t>‹#›</a:t>
            </a:fld>
            <a:endParaRPr lang="en-US"/>
          </a:p>
        </p:txBody>
      </p:sp>
    </p:spTree>
    <p:extLst>
      <p:ext uri="{BB962C8B-B14F-4D97-AF65-F5344CB8AC3E}">
        <p14:creationId xmlns:p14="http://schemas.microsoft.com/office/powerpoint/2010/main" val="1001315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153400" cy="3428999"/>
          </a:xfrm>
        </p:spPr>
        <p:txBody>
          <a:bodyPr>
            <a:normAutofit/>
          </a:bodyPr>
          <a:lstStyle/>
          <a:p>
            <a:r>
              <a:rPr lang="en-US" sz="4000" dirty="0"/>
              <a:t>O</a:t>
            </a:r>
            <a:r>
              <a:rPr lang="en-US" sz="4000" dirty="0" smtClean="0"/>
              <a:t>il by Rail Safety in California Report</a:t>
            </a:r>
            <a:r>
              <a:rPr lang="en-US" sz="2800" dirty="0" smtClean="0"/>
              <a:t/>
            </a:r>
            <a:br>
              <a:rPr lang="en-US" sz="2800" dirty="0" smtClean="0"/>
            </a:br>
            <a:r>
              <a:rPr lang="en-US" sz="3100" dirty="0" smtClean="0"/>
              <a:t>Interagency Rail Safety Working Group</a:t>
            </a:r>
            <a:r>
              <a:rPr lang="en-US" sz="2700" dirty="0" smtClean="0"/>
              <a:t/>
            </a:r>
            <a:br>
              <a:rPr lang="en-US" sz="2700" dirty="0" smtClean="0"/>
            </a:br>
            <a:r>
              <a:rPr lang="en-US" sz="2700" dirty="0" smtClean="0"/>
              <a:t>June 10, 2014</a:t>
            </a:r>
            <a:r>
              <a:rPr lang="en-US" sz="2400" dirty="0" smtClean="0"/>
              <a:t/>
            </a:r>
            <a:br>
              <a:rPr lang="en-US" sz="2400" dirty="0" smtClean="0"/>
            </a:br>
            <a:endParaRPr lang="en-US" sz="2400" dirty="0"/>
          </a:p>
        </p:txBody>
      </p:sp>
      <p:sp>
        <p:nvSpPr>
          <p:cNvPr id="3" name="Subtitle 2"/>
          <p:cNvSpPr>
            <a:spLocks noGrp="1"/>
          </p:cNvSpPr>
          <p:nvPr>
            <p:ph type="subTitle" idx="1"/>
          </p:nvPr>
        </p:nvSpPr>
        <p:spPr>
          <a:xfrm>
            <a:off x="533400" y="2819400"/>
            <a:ext cx="8305800" cy="3886200"/>
          </a:xfrm>
        </p:spPr>
        <p:txBody>
          <a:bodyPr>
            <a:noAutofit/>
          </a:bodyPr>
          <a:lstStyle/>
          <a:p>
            <a:r>
              <a:rPr lang="en-US" sz="4000" dirty="0" smtClean="0">
                <a:solidFill>
                  <a:schemeClr val="tx1"/>
                </a:solidFill>
              </a:rPr>
              <a:t>CA Oil by Rail Risk and Response Map</a:t>
            </a:r>
          </a:p>
          <a:p>
            <a:r>
              <a:rPr lang="en-US" sz="4000" b="1" dirty="0" smtClean="0">
                <a:solidFill>
                  <a:srgbClr val="C00000"/>
                </a:solidFill>
              </a:rPr>
              <a:t>High Hazard Areas</a:t>
            </a:r>
            <a:r>
              <a:rPr lang="en-US" sz="4000" dirty="0" smtClean="0"/>
              <a:t>, </a:t>
            </a:r>
          </a:p>
          <a:p>
            <a:r>
              <a:rPr lang="en-US" sz="4000" b="1" dirty="0" smtClean="0">
                <a:solidFill>
                  <a:srgbClr val="7030A0"/>
                </a:solidFill>
              </a:rPr>
              <a:t>Known Geologic Faults</a:t>
            </a:r>
            <a:r>
              <a:rPr lang="en-US" sz="4000" dirty="0" smtClean="0"/>
              <a:t>, </a:t>
            </a:r>
          </a:p>
          <a:p>
            <a:r>
              <a:rPr lang="en-US" sz="3900" b="1" dirty="0" smtClean="0">
                <a:solidFill>
                  <a:srgbClr val="00B050"/>
                </a:solidFill>
              </a:rPr>
              <a:t>Sensitive Species/Habitat Occurrences</a:t>
            </a:r>
            <a:r>
              <a:rPr lang="en-US" sz="4000" dirty="0" smtClean="0"/>
              <a:t>,  </a:t>
            </a:r>
          </a:p>
          <a:p>
            <a:r>
              <a:rPr lang="en-US" sz="4000" b="1" dirty="0" err="1" smtClean="0">
                <a:solidFill>
                  <a:srgbClr val="FF66FF"/>
                </a:solidFill>
              </a:rPr>
              <a:t>HazMat</a:t>
            </a:r>
            <a:r>
              <a:rPr lang="en-US" sz="4000" b="1" dirty="0" smtClean="0">
                <a:solidFill>
                  <a:srgbClr val="FF66FF"/>
                </a:solidFill>
              </a:rPr>
              <a:t> Team Locations</a:t>
            </a:r>
            <a:endParaRPr lang="en-US" sz="4000" b="1" dirty="0">
              <a:solidFill>
                <a:srgbClr val="FF66FF"/>
              </a:solidFill>
            </a:endParaRPr>
          </a:p>
        </p:txBody>
      </p:sp>
    </p:spTree>
    <p:extLst>
      <p:ext uri="{BB962C8B-B14F-4D97-AF65-F5344CB8AC3E}">
        <p14:creationId xmlns:p14="http://schemas.microsoft.com/office/powerpoint/2010/main" val="4338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ynne Nittler\Pictures\Cool Davis\Advocacy\Maps\Haz Mat tea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254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ynne Nittler\Pictures\Cool Davis\Advocacy\Maps\Benicia to Rosevi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648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Regional Concerns for oil trains </a:t>
            </a:r>
            <a:br>
              <a:rPr lang="en-US" sz="4800" dirty="0" smtClean="0"/>
            </a:br>
            <a:r>
              <a:rPr lang="en-US" sz="4800" dirty="0" smtClean="0"/>
              <a:t>from Roseville to Benicia</a:t>
            </a:r>
            <a:endParaRPr lang="en-US" sz="4800" dirty="0"/>
          </a:p>
        </p:txBody>
      </p:sp>
      <p:sp>
        <p:nvSpPr>
          <p:cNvPr id="3" name="Content Placeholder 2"/>
          <p:cNvSpPr>
            <a:spLocks noGrp="1"/>
          </p:cNvSpPr>
          <p:nvPr>
            <p:ph idx="1"/>
          </p:nvPr>
        </p:nvSpPr>
        <p:spPr/>
        <p:txBody>
          <a:bodyPr>
            <a:normAutofit fontScale="92500" lnSpcReduction="20000"/>
          </a:bodyPr>
          <a:lstStyle/>
          <a:p>
            <a:r>
              <a:rPr lang="en-US" dirty="0" smtClean="0"/>
              <a:t>Trains run right through neighborhoods &amp; downtowns, even threatening the Capitol.</a:t>
            </a:r>
          </a:p>
          <a:p>
            <a:r>
              <a:rPr lang="en-US" dirty="0" smtClean="0"/>
              <a:t>Tracks run beside and cross over critical water supplies.</a:t>
            </a:r>
          </a:p>
          <a:p>
            <a:r>
              <a:rPr lang="en-US" dirty="0" smtClean="0"/>
              <a:t>Trains run through sensitive species and habitat occurrence areas.</a:t>
            </a:r>
          </a:p>
          <a:p>
            <a:r>
              <a:rPr lang="en-US" dirty="0" smtClean="0"/>
              <a:t>Known geologic faults run close to Benicia and the tracks.</a:t>
            </a:r>
          </a:p>
          <a:p>
            <a:r>
              <a:rPr lang="en-US" dirty="0" smtClean="0"/>
              <a:t>Recent reports state that sea level is rising faster than predicted. The project is at sea level.  What happens if the tracks flood?</a:t>
            </a:r>
          </a:p>
          <a:p>
            <a:endParaRPr lang="en-US" dirty="0" smtClean="0"/>
          </a:p>
          <a:p>
            <a:endParaRPr lang="en-US" dirty="0"/>
          </a:p>
        </p:txBody>
      </p:sp>
    </p:spTree>
    <p:extLst>
      <p:ext uri="{BB962C8B-B14F-4D97-AF65-F5344CB8AC3E}">
        <p14:creationId xmlns:p14="http://schemas.microsoft.com/office/powerpoint/2010/main" val="313724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Autofit/>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endParaRPr lang="en-US" sz="3200" dirty="0"/>
          </a:p>
        </p:txBody>
      </p:sp>
      <p:pic>
        <p:nvPicPr>
          <p:cNvPr id="3074" name="Picture 2" descr="C:\Users\Lynne Nittler\Pictures\Cool Davis\Advocacy\Maps\OIl by Rail Safety in CA Rep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329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684" y="-762000"/>
            <a:ext cx="10460822" cy="8189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284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ynne Nittler\Pictures\Cool Davis\Advocacy\Maps\3 N. rou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311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three of the northern routes into CA have stretches of high hazard rail.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Oregon through Dunsmuir and Redding to </a:t>
            </a:r>
            <a:r>
              <a:rPr lang="en-US" dirty="0"/>
              <a:t>R</a:t>
            </a:r>
            <a:r>
              <a:rPr lang="en-US" dirty="0" smtClean="0"/>
              <a:t>oseville.  An herbicide spill from a derailment near Dunsmuir killed everything for 20 miles of the Sacramento River; it took a decade to recover.</a:t>
            </a:r>
          </a:p>
          <a:p>
            <a:r>
              <a:rPr lang="en-US" dirty="0" smtClean="0"/>
              <a:t>Feather River Canyon, either from the north or from the east.  A grain train derailed Nov. 2014.  Cars breached as they rolled down the embankment and spilled corn into the river.</a:t>
            </a:r>
          </a:p>
          <a:p>
            <a:r>
              <a:rPr lang="en-US" dirty="0" smtClean="0"/>
              <a:t>Donner Pass over the  Sierra Nevada Mountains  requires 5 engines.</a:t>
            </a:r>
          </a:p>
          <a:p>
            <a:endParaRPr lang="en-US" dirty="0"/>
          </a:p>
        </p:txBody>
      </p:sp>
    </p:spTree>
    <p:extLst>
      <p:ext uri="{BB962C8B-B14F-4D97-AF65-F5344CB8AC3E}">
        <p14:creationId xmlns:p14="http://schemas.microsoft.com/office/powerpoint/2010/main" val="1461333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ynne Nittler\Pictures\Cool Davis\Advocacy\Maps\Dunsmu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056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Zoom in on the Dunsmuir Area</a:t>
            </a:r>
            <a:endParaRPr lang="en-US" sz="4800"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sz="4800" dirty="0" smtClean="0"/>
              <a:t>Bright red = high hazard rail area</a:t>
            </a:r>
          </a:p>
          <a:p>
            <a:pPr marL="514350" indent="-514350">
              <a:buFont typeface="+mj-lt"/>
              <a:buAutoNum type="arabicPeriod"/>
            </a:pPr>
            <a:r>
              <a:rPr lang="en-US" sz="4800" dirty="0" smtClean="0"/>
              <a:t>Purple lines = known geologic faults</a:t>
            </a:r>
          </a:p>
          <a:p>
            <a:pPr marL="514350" indent="-514350">
              <a:buFont typeface="+mj-lt"/>
              <a:buAutoNum type="arabicPeriod"/>
            </a:pPr>
            <a:r>
              <a:rPr lang="en-US" sz="4800" dirty="0" smtClean="0"/>
              <a:t>Green = Sensitive Species or Habitat Occurrences</a:t>
            </a:r>
          </a:p>
          <a:p>
            <a:pPr marL="514350" indent="-514350">
              <a:buFont typeface="+mj-lt"/>
              <a:buAutoNum type="arabicPeriod"/>
            </a:pPr>
            <a:r>
              <a:rPr lang="en-US" sz="4800" dirty="0" smtClean="0"/>
              <a:t>Blue = water, rivers, </a:t>
            </a:r>
          </a:p>
          <a:p>
            <a:pPr marL="514350" indent="-514350">
              <a:buFont typeface="+mj-lt"/>
              <a:buAutoNum type="arabicPeriod"/>
            </a:pPr>
            <a:r>
              <a:rPr lang="en-US" sz="4800" dirty="0" smtClean="0"/>
              <a:t>Blue x’s = river/creek crossings</a:t>
            </a:r>
          </a:p>
          <a:p>
            <a:pPr marL="514350" indent="-514350">
              <a:buFont typeface="+mj-lt"/>
              <a:buAutoNum type="arabicPeriod"/>
            </a:pPr>
            <a:endParaRPr lang="en-US" dirty="0" smtClean="0"/>
          </a:p>
        </p:txBody>
      </p:sp>
    </p:spTree>
    <p:extLst>
      <p:ext uri="{BB962C8B-B14F-4D97-AF65-F5344CB8AC3E}">
        <p14:creationId xmlns:p14="http://schemas.microsoft.com/office/powerpoint/2010/main" val="3643737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ynne Nittler\Pictures\Cool Davis\Advocacy\Maps\Feather River Canyon rou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647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Zoom in on Feather River Canyon </a:t>
            </a:r>
            <a:br>
              <a:rPr lang="en-US" dirty="0" smtClean="0"/>
            </a:br>
            <a:r>
              <a:rPr lang="en-US" dirty="0" smtClean="0"/>
              <a:t>and Donner Pass</a:t>
            </a:r>
            <a:endParaRPr lang="en-US" dirty="0"/>
          </a:p>
        </p:txBody>
      </p:sp>
      <p:sp>
        <p:nvSpPr>
          <p:cNvPr id="3" name="Content Placeholder 2"/>
          <p:cNvSpPr>
            <a:spLocks noGrp="1"/>
          </p:cNvSpPr>
          <p:nvPr>
            <p:ph idx="1"/>
          </p:nvPr>
        </p:nvSpPr>
        <p:spPr/>
        <p:txBody>
          <a:bodyPr>
            <a:normAutofit lnSpcReduction="10000"/>
          </a:bodyPr>
          <a:lstStyle/>
          <a:p>
            <a:r>
              <a:rPr lang="en-US" sz="4900" b="1" dirty="0" smtClean="0"/>
              <a:t>Pink dot </a:t>
            </a:r>
            <a:r>
              <a:rPr lang="en-US" sz="4900" dirty="0" smtClean="0"/>
              <a:t>= Type 1 &amp; 2 teams with the most training; </a:t>
            </a:r>
          </a:p>
          <a:p>
            <a:r>
              <a:rPr lang="en-US" sz="4900" b="1" dirty="0" smtClean="0"/>
              <a:t>yellow dot </a:t>
            </a:r>
            <a:r>
              <a:rPr lang="en-US" sz="4900" dirty="0" smtClean="0"/>
              <a:t>= Type 3 teams to lend assistance </a:t>
            </a:r>
          </a:p>
          <a:p>
            <a:r>
              <a:rPr lang="en-US" sz="4900" b="1" dirty="0" smtClean="0"/>
              <a:t>Blue squares </a:t>
            </a:r>
            <a:r>
              <a:rPr lang="en-US" sz="4900" dirty="0" smtClean="0"/>
              <a:t>= non-certified teams</a:t>
            </a:r>
          </a:p>
          <a:p>
            <a:pPr marL="0" indent="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2625940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315</Words>
  <Application>Microsoft Office PowerPoint</Application>
  <PresentationFormat>On-screen Show (4:3)</PresentationFormat>
  <Paragraphs>30</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Oil by Rail Safety in California Report Interagency Rail Safety Working Group June 10, 2014 </vt:lpstr>
      <vt:lpstr>   </vt:lpstr>
      <vt:lpstr>PowerPoint Presentation</vt:lpstr>
      <vt:lpstr>PowerPoint Presentation</vt:lpstr>
      <vt:lpstr>All three of the northern routes into CA have stretches of high hazard rail.</vt:lpstr>
      <vt:lpstr>PowerPoint Presentation</vt:lpstr>
      <vt:lpstr>Zoom in on the Dunsmuir Area</vt:lpstr>
      <vt:lpstr>PowerPoint Presentation</vt:lpstr>
      <vt:lpstr>Zoom in on Feather River Canyon  and Donner Pass</vt:lpstr>
      <vt:lpstr>PowerPoint Presentation</vt:lpstr>
      <vt:lpstr>PowerPoint Presentation</vt:lpstr>
      <vt:lpstr>Regional Concerns for oil trains  from Roseville to Benicia</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Oil by Rail Safety in California Report Interagency Rail Safety Working Group – June 2014</dc:title>
  <dc:creator>Lynne Nittler</dc:creator>
  <cp:lastModifiedBy>Lynne Nittler</cp:lastModifiedBy>
  <cp:revision>18</cp:revision>
  <cp:lastPrinted>2016-03-31T21:03:15Z</cp:lastPrinted>
  <dcterms:created xsi:type="dcterms:W3CDTF">2016-03-31T07:39:53Z</dcterms:created>
  <dcterms:modified xsi:type="dcterms:W3CDTF">2016-04-01T05:46:48Z</dcterms:modified>
</cp:coreProperties>
</file>